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9"/>
  </p:notes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7" r:id="rId28"/>
    <p:sldId id="283" r:id="rId29"/>
    <p:sldId id="284" r:id="rId30"/>
    <p:sldId id="285" r:id="rId31"/>
    <p:sldId id="288" r:id="rId32"/>
    <p:sldId id="286" r:id="rId33"/>
    <p:sldId id="289" r:id="rId34"/>
    <p:sldId id="290" r:id="rId35"/>
    <p:sldId id="291" r:id="rId36"/>
    <p:sldId id="292" r:id="rId37"/>
    <p:sldId id="264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2D0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226" autoAdjust="0"/>
  </p:normalViewPr>
  <p:slideViewPr>
    <p:cSldViewPr snapToGrid="0">
      <p:cViewPr varScale="1">
        <p:scale>
          <a:sx n="80" d="100"/>
          <a:sy n="80" d="100"/>
        </p:scale>
        <p:origin x="58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910331-4DC9-49B0-96B9-CCEC0E477622}" type="datetimeFigureOut">
              <a:rPr lang="en-US" smtClean="0"/>
              <a:t>18-Jan-26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08290-DDC3-4E66-8A16-E8F4758DD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37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290-DDC3-4E66-8A16-E8F4758DDF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251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08290-DDC3-4E66-8A16-E8F4758DDF8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826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FD04-8802-44A2-8FD8-28348F464E8D}" type="datetimeFigureOut">
              <a:rPr lang="en-US" smtClean="0"/>
              <a:t>18-Jan-26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520F-02A0-4704-97F5-B1E64B924E8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1371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FD04-8802-44A2-8FD8-28348F464E8D}" type="datetimeFigureOut">
              <a:rPr lang="en-US" smtClean="0"/>
              <a:t>18-Jan-26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520F-02A0-4704-97F5-B1E64B924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806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FD04-8802-44A2-8FD8-28348F464E8D}" type="datetimeFigureOut">
              <a:rPr lang="en-US" smtClean="0"/>
              <a:t>18-Jan-26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520F-02A0-4704-97F5-B1E64B924E8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6078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FD04-8802-44A2-8FD8-28348F464E8D}" type="datetimeFigureOut">
              <a:rPr lang="en-US" smtClean="0"/>
              <a:t>18-Jan-26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520F-02A0-4704-97F5-B1E64B924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707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FD04-8802-44A2-8FD8-28348F464E8D}" type="datetimeFigureOut">
              <a:rPr lang="en-US" smtClean="0"/>
              <a:t>18-Jan-26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520F-02A0-4704-97F5-B1E64B924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852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FD04-8802-44A2-8FD8-28348F464E8D}" type="datetimeFigureOut">
              <a:rPr lang="en-US" smtClean="0"/>
              <a:t>18-Jan-26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520F-02A0-4704-97F5-B1E64B924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445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FD04-8802-44A2-8FD8-28348F464E8D}" type="datetimeFigureOut">
              <a:rPr lang="en-US" smtClean="0"/>
              <a:t>18-Jan-26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520F-02A0-4704-97F5-B1E64B924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856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18AFD04-8802-44A2-8FD8-28348F464E8D}" type="datetimeFigureOut">
              <a:rPr lang="en-US" smtClean="0"/>
              <a:t>18-Jan-26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1E520F-02A0-4704-97F5-B1E64B924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48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FD04-8802-44A2-8FD8-28348F464E8D}" type="datetimeFigureOut">
              <a:rPr lang="en-US" smtClean="0"/>
              <a:t>18-Jan-26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520F-02A0-4704-97F5-B1E64B924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345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FD04-8802-44A2-8FD8-28348F464E8D}" type="datetimeFigureOut">
              <a:rPr lang="en-US" smtClean="0"/>
              <a:t>18-Jan-26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520F-02A0-4704-97F5-B1E64B924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458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FD04-8802-44A2-8FD8-28348F464E8D}" type="datetimeFigureOut">
              <a:rPr lang="en-US" smtClean="0"/>
              <a:t>18-Jan-26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520F-02A0-4704-97F5-B1E64B924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052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18AFD04-8802-44A2-8FD8-28348F464E8D}" type="datetimeFigureOut">
              <a:rPr lang="en-US" smtClean="0"/>
              <a:t>18-Jan-26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61E520F-02A0-4704-97F5-B1E64B924E8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7097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E486BF5-B805-1B32-EF3F-2C11CD3DA6D7}"/>
              </a:ext>
            </a:extLst>
          </p:cNvPr>
          <p:cNvSpPr txBox="1">
            <a:spLocks/>
          </p:cNvSpPr>
          <p:nvPr/>
        </p:nvSpPr>
        <p:spPr>
          <a:xfrm>
            <a:off x="1097280" y="889461"/>
            <a:ext cx="10058400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14268"/>
                </a:solidFill>
                <a:latin typeface="Bahnschrift SemiBold Condensed" panose="020B0502040204020203" pitchFamily="34" charset="0"/>
              </a:rPr>
              <a:t>AI on the Edge – </a:t>
            </a:r>
            <a:r>
              <a:rPr lang="en-US" dirty="0" err="1">
                <a:solidFill>
                  <a:srgbClr val="014268"/>
                </a:solidFill>
                <a:latin typeface="Bahnschrift SemiBold Condensed" panose="020B0502040204020203" pitchFamily="34" charset="0"/>
              </a:rPr>
              <a:t>alati</a:t>
            </a:r>
            <a:r>
              <a:rPr lang="en-US" dirty="0">
                <a:solidFill>
                  <a:srgbClr val="014268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rgbClr val="014268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dirty="0">
                <a:solidFill>
                  <a:srgbClr val="014268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rgbClr val="014268"/>
                </a:solidFill>
                <a:latin typeface="Bahnschrift SemiBold Condensed" panose="020B0502040204020203" pitchFamily="34" charset="0"/>
              </a:rPr>
              <a:t>koncepti</a:t>
            </a:r>
            <a:r>
              <a:rPr lang="en-US" dirty="0">
                <a:solidFill>
                  <a:srgbClr val="014268"/>
                </a:solidFill>
                <a:latin typeface="Bahnschrift SemiBold Condensed" panose="020B0502040204020203" pitchFamily="34" charset="0"/>
              </a:rPr>
              <a:t> za </a:t>
            </a:r>
            <a:r>
              <a:rPr lang="en-US" dirty="0" err="1">
                <a:solidFill>
                  <a:srgbClr val="014268"/>
                </a:solidFill>
                <a:latin typeface="Bahnschrift SemiBold Condensed" panose="020B0502040204020203" pitchFamily="34" charset="0"/>
              </a:rPr>
              <a:t>AIoT</a:t>
            </a:r>
            <a:r>
              <a:rPr lang="en-US" dirty="0">
                <a:solidFill>
                  <a:srgbClr val="014268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rgbClr val="014268"/>
                </a:solidFill>
                <a:latin typeface="Bahnschrift SemiBold Condensed" panose="020B0502040204020203" pitchFamily="34" charset="0"/>
              </a:rPr>
              <a:t>sisteme</a:t>
            </a:r>
            <a:endParaRPr lang="en-US" dirty="0">
              <a:solidFill>
                <a:srgbClr val="014268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225236-2DC4-1DBC-D7D7-CA05F94F4E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4130975" y="318742"/>
            <a:ext cx="4331570" cy="11725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3B3EE1-96BF-47BE-A4BB-3B35CAE700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466725" y="180858"/>
            <a:ext cx="2190750" cy="12568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3C82AD-C66F-C6B8-8A34-419CADDBB3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10258425" y="180858"/>
            <a:ext cx="1276350" cy="13103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75E498F-5CAC-A3F9-DF5B-0F6237B4CBCC}"/>
              </a:ext>
            </a:extLst>
          </p:cNvPr>
          <p:cNvSpPr txBox="1"/>
          <p:nvPr/>
        </p:nvSpPr>
        <p:spPr>
          <a:xfrm>
            <a:off x="1097280" y="4764114"/>
            <a:ext cx="5683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C3809"/>
                </a:solidFill>
                <a:latin typeface="Bahnschrift SemiBold Condensed" panose="020B0502040204020203" pitchFamily="34" charset="0"/>
              </a:rPr>
              <a:t>AZRA RASTODER, STANKA MI</a:t>
            </a:r>
            <a:r>
              <a:rPr lang="sr-Latn-ME" sz="2000" dirty="0">
                <a:solidFill>
                  <a:srgbClr val="FC3809"/>
                </a:solidFill>
                <a:latin typeface="Bahnschrift SemiBold Condensed" panose="020B0502040204020203" pitchFamily="34" charset="0"/>
              </a:rPr>
              <a:t>ŠELJIĆ, DUBRAVKA ŠĆEKIĆ</a:t>
            </a:r>
            <a:endParaRPr lang="en-US" sz="2000" dirty="0">
              <a:solidFill>
                <a:srgbClr val="FC3809"/>
              </a:solidFill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348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B2ED6-F534-F6A7-BAC4-DC4AF61B2FB3}"/>
              </a:ext>
            </a:extLst>
          </p:cNvPr>
          <p:cNvSpPr txBox="1">
            <a:spLocks/>
          </p:cNvSpPr>
          <p:nvPr/>
        </p:nvSpPr>
        <p:spPr>
          <a:xfrm>
            <a:off x="1066800" y="-62630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>
                <a:solidFill>
                  <a:schemeClr val="tx2"/>
                </a:solidFill>
                <a:latin typeface="Bahnschrift SemiBold Condensed" panose="020B0502040204020203" pitchFamily="34" charset="0"/>
              </a:rPr>
              <a:t>Sadržaj</a:t>
            </a:r>
            <a:r>
              <a:rPr lang="en-US" sz="3600" dirty="0">
                <a:solidFill>
                  <a:schemeClr val="tx2"/>
                </a:solidFill>
                <a:latin typeface="Bahnschrift SemiBold Condensed" panose="020B0502040204020203" pitchFamily="34" charset="0"/>
              </a:rPr>
              <a:t>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440C28-D964-9648-37AE-CBCD38B429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95575" y="5428155"/>
            <a:ext cx="1495425" cy="8579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14A26A-1660-3682-9313-67F997122E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583785"/>
            <a:ext cx="2594512" cy="7023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3C0189-5296-1B07-16E1-2A171370A5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427491"/>
            <a:ext cx="836295" cy="858597"/>
          </a:xfrm>
          <a:prstGeom prst="rect">
            <a:avLst/>
          </a:prstGeom>
        </p:spPr>
      </p:pic>
      <p:pic>
        <p:nvPicPr>
          <p:cNvPr id="1026" name="Picture 2" descr="Edge AI – embedUR">
            <a:extLst>
              <a:ext uri="{FF2B5EF4-FFF2-40B4-BE49-F238E27FC236}">
                <a16:creationId xmlns:a16="http://schemas.microsoft.com/office/drawing/2014/main" id="{534D27BB-D18D-10C7-096B-B51FE27B6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9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000"/>
                    </a14:imgEffect>
                    <a14:imgEffect>
                      <a14:saturation sat="197000"/>
                    </a14:imgEffect>
                    <a14:imgEffect>
                      <a14:brightnessContrast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816" y="2529840"/>
            <a:ext cx="4410631" cy="231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EF51D-120E-FCF8-688A-89792A2CF8DC}"/>
              </a:ext>
            </a:extLst>
          </p:cNvPr>
          <p:cNvSpPr txBox="1">
            <a:spLocks/>
          </p:cNvSpPr>
          <p:nvPr/>
        </p:nvSpPr>
        <p:spPr>
          <a:xfrm>
            <a:off x="1660893" y="1676827"/>
            <a:ext cx="10058400" cy="3459931"/>
          </a:xfrm>
          <a:prstGeom prst="rect">
            <a:avLst/>
          </a:prstGeom>
        </p:spPr>
        <p:txBody>
          <a:bodyPr vert="horz" lIns="0" tIns="45720" rIns="0" bIns="45720" numCol="2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sr-Latn-ME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Š</a:t>
            </a:r>
            <a:r>
              <a:rPr lang="it-IT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ta su AIoT sistemi</a:t>
            </a:r>
            <a:r>
              <a:rPr lang="en-US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?</a:t>
            </a:r>
            <a:endParaRPr lang="it-IT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Cloud AI, Edge AI i Node AI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Zašto AI prelazi na edge i nodes?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TensorFlow i TensorFlow Lite u AIoT sistemima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Edge Impulse – ubrzavanje ugrađene AI</a:t>
            </a: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Google Codelabs – interaktivni tutorijali za AIoT</a:t>
            </a: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AI za Nodes &amp; Edge – inteligencija na terenu</a:t>
            </a:r>
            <a:endParaRPr lang="en-US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Kako odabrati pravi alat za svoj AIoT projekat?</a:t>
            </a: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Budući trendovi u AIoT i Edge AI</a:t>
            </a: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Zaključak</a:t>
            </a:r>
          </a:p>
          <a:p>
            <a:pPr marL="0" indent="0" algn="just">
              <a:buNone/>
            </a:pPr>
            <a:endParaRPr lang="it-IT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735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535489-9283-1A4A-E7A6-46975ED6A7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95575" y="5428155"/>
            <a:ext cx="1495425" cy="8579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CBEBCC-ED2F-0BC0-540C-C56989105E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583785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58D0B8-CA51-D9D9-06EC-932F868901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427491"/>
            <a:ext cx="836295" cy="85859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86A3DEC-74FF-DDC4-5F36-3F2B7D8D51C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66800" y="193825"/>
            <a:ext cx="10058400" cy="1449387"/>
          </a:xfrm>
        </p:spPr>
        <p:txBody>
          <a:bodyPr/>
          <a:lstStyle/>
          <a:p>
            <a:pPr algn="just"/>
            <a:r>
              <a:rPr lang="sr-Latn-ME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Š</a:t>
            </a:r>
            <a:r>
              <a:rPr lang="it-IT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ta su AIoT sistemi</a:t>
            </a:r>
            <a:r>
              <a:rPr lang="en-US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?</a:t>
            </a:r>
            <a:endParaRPr lang="it-IT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B4E7D2-1014-C4C1-05F6-E085E7FBC684}"/>
              </a:ext>
            </a:extLst>
          </p:cNvPr>
          <p:cNvSpPr txBox="1"/>
          <p:nvPr/>
        </p:nvSpPr>
        <p:spPr>
          <a:xfrm>
            <a:off x="958215" y="2426549"/>
            <a:ext cx="6695440" cy="1812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oncept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“AI on the Edge”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više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transformiše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IoT u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AIoT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inteligentne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koji ne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prikupljaju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podatke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već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ih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analiziraju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reaguju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realnom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vremenu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AIoT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spaja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vještačku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inteligenciju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infrastrukturom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Interneta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stvari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omogućavajući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uređajima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postanu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autonomni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pametniji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050" name="Picture 2" descr="IoT embedded system: All you need to know">
            <a:extLst>
              <a:ext uri="{FF2B5EF4-FFF2-40B4-BE49-F238E27FC236}">
                <a16:creationId xmlns:a16="http://schemas.microsoft.com/office/drawing/2014/main" id="{A55FFF20-5966-19D0-7119-6F3A6FAB8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000"/>
                    </a14:imgEffect>
                    <a14:imgEffect>
                      <a14:brightnessContrast bright="-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706" y="1117600"/>
            <a:ext cx="4685186" cy="3904322"/>
          </a:xfrm>
          <a:prstGeom prst="rect">
            <a:avLst/>
          </a:prstGeom>
          <a:noFill/>
          <a:effectLst>
            <a:reflection endPos="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519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9FF298-0F2A-CA5E-09A5-6E239803098A}"/>
              </a:ext>
            </a:extLst>
          </p:cNvPr>
          <p:cNvSpPr txBox="1"/>
          <p:nvPr/>
        </p:nvSpPr>
        <p:spPr>
          <a:xfrm>
            <a:off x="1399226" y="2181343"/>
            <a:ext cx="7781925" cy="2551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AIoT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hijerarhija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krajnjih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senzora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(nodes)</a:t>
            </a:r>
          </a:p>
          <a:p>
            <a:pPr marL="1257300" lvl="2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preko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lokalnih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gateway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uređaja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(edge), </a:t>
            </a:r>
          </a:p>
          <a:p>
            <a:pPr marL="1714500" lvl="3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centralizovanih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servera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(cloud).</a:t>
            </a:r>
          </a:p>
          <a:p>
            <a:pPr lvl="3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Svaki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sloj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izvršavati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AI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algoritme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6738C7-758E-1125-6A88-F7904CC7D1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427491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0EEC20-6E3A-735F-78BA-482AA7C169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592701" y="5428155"/>
            <a:ext cx="1495425" cy="8579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D0985B-4712-F100-FC58-B5A479BBBE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076872" y="5583785"/>
            <a:ext cx="2594512" cy="702303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3AA23D41-97A4-BB20-1E15-8357D16F6887}"/>
              </a:ext>
            </a:extLst>
          </p:cNvPr>
          <p:cNvSpPr txBox="1">
            <a:spLocks/>
          </p:cNvSpPr>
          <p:nvPr/>
        </p:nvSpPr>
        <p:spPr>
          <a:xfrm>
            <a:off x="1066800" y="306597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just"/>
            <a:r>
              <a:rPr lang="it-IT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Cloud AI, Edge AI i Node AI </a:t>
            </a:r>
          </a:p>
        </p:txBody>
      </p:sp>
    </p:spTree>
    <p:extLst>
      <p:ext uri="{BB962C8B-B14F-4D97-AF65-F5344CB8AC3E}">
        <p14:creationId xmlns:p14="http://schemas.microsoft.com/office/powerpoint/2010/main" val="74760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9B20B5-AF9B-2AF9-8A92-2D319C6BB3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95575" y="5428155"/>
            <a:ext cx="1495425" cy="8579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F381BE-950D-21FA-3FA9-9DC4A73595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583785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2EC701-5436-AE80-A0C0-5D3CB6ED8F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427491"/>
            <a:ext cx="836295" cy="85859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B49D922-9F77-1594-6E62-C7F46A52C215}"/>
              </a:ext>
            </a:extLst>
          </p:cNvPr>
          <p:cNvSpPr txBox="1">
            <a:spLocks/>
          </p:cNvSpPr>
          <p:nvPr/>
        </p:nvSpPr>
        <p:spPr>
          <a:xfrm>
            <a:off x="1066800" y="193825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it-IT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Cloud AI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4219C0-B147-9756-4743-9631C26467D2}"/>
              </a:ext>
            </a:extLst>
          </p:cNvPr>
          <p:cNvSpPr txBox="1"/>
          <p:nvPr/>
        </p:nvSpPr>
        <p:spPr>
          <a:xfrm>
            <a:off x="960755" y="1682620"/>
            <a:ext cx="10517884" cy="3415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koristi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udaljene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servere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analitiku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trening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gotovo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neograničenom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procesorskom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snagom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Prednosti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kompleksna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obrada</a:t>
            </a:r>
            <a:endParaRPr 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skalabilnost</a:t>
            </a:r>
            <a:endParaRPr 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Mane: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latencija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zavisnost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interneta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rizici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privatnost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82" name="Picture 10" descr="Cloud ai logo Images - Free Download on Freepik">
            <a:extLst>
              <a:ext uri="{FF2B5EF4-FFF2-40B4-BE49-F238E27FC236}">
                <a16:creationId xmlns:a16="http://schemas.microsoft.com/office/drawing/2014/main" id="{ABC451A2-30A9-E988-076A-189AA43C4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271" y="2295406"/>
            <a:ext cx="2879974" cy="287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9B241C-3838-F2A2-F134-38C1567EBD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592701" y="5428155"/>
            <a:ext cx="1495425" cy="8579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0A6E91-A0C4-04E8-F413-87F342A74F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076872" y="5583785"/>
            <a:ext cx="2594512" cy="70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05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4A82E0-F651-2DDC-75E1-7B8FF83CD7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95575" y="5428155"/>
            <a:ext cx="1495425" cy="8579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A6A381-886E-5509-BB0B-20F4E8BF67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583785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4FDAE8-3780-08D8-2EE4-3C8BD3887F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427491"/>
            <a:ext cx="836295" cy="85859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88E2B6F-1A28-4648-10B7-86A081AC9FAD}"/>
              </a:ext>
            </a:extLst>
          </p:cNvPr>
          <p:cNvSpPr txBox="1">
            <a:spLocks/>
          </p:cNvSpPr>
          <p:nvPr/>
        </p:nvSpPr>
        <p:spPr>
          <a:xfrm>
            <a:off x="1066800" y="193825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it-IT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Edge AI</a:t>
            </a:r>
          </a:p>
        </p:txBody>
      </p:sp>
      <p:pic>
        <p:nvPicPr>
          <p:cNvPr id="4098" name="Picture 2" descr="Edge AI – Secured Intelligence at the Edge of IoT | Infineon Technologies">
            <a:extLst>
              <a:ext uri="{FF2B5EF4-FFF2-40B4-BE49-F238E27FC236}">
                <a16:creationId xmlns:a16="http://schemas.microsoft.com/office/drawing/2014/main" id="{8093413F-EB6C-5944-4670-FEF31EB5A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388" y="2253978"/>
            <a:ext cx="4812906" cy="2406453"/>
          </a:xfrm>
          <a:prstGeom prst="rect">
            <a:avLst/>
          </a:prstGeom>
          <a:noFill/>
          <a:effectLst>
            <a:reflection endPos="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A049E4-3C8E-CADE-673F-20A2D1567BFF}"/>
              </a:ext>
            </a:extLst>
          </p:cNvPr>
          <p:cNvSpPr txBox="1"/>
          <p:nvPr/>
        </p:nvSpPr>
        <p:spPr>
          <a:xfrm>
            <a:off x="1203824" y="2204434"/>
            <a:ext cx="6180825" cy="2449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Izvodi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bliže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izvoru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smanjuje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kašnjenja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troškove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mreže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rizike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privatnost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ograničenim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resursima</a:t>
            </a:r>
            <a:endParaRPr 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Idealno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za: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real-time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odluke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lokalnu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obradu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senzorskih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video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125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Node snags two top AI researchers to advance AI-fueled search tool |  TechCrunch">
            <a:extLst>
              <a:ext uri="{FF2B5EF4-FFF2-40B4-BE49-F238E27FC236}">
                <a16:creationId xmlns:a16="http://schemas.microsoft.com/office/drawing/2014/main" id="{B48BE6DC-C2F7-ED83-879C-270D41499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201" y="2436543"/>
            <a:ext cx="4694799" cy="341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7F5FDE-F346-F6DB-AE71-FBEDCBB3CC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95575" y="5428155"/>
            <a:ext cx="1495425" cy="8579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BC8F8B-CA53-6CF0-CCB6-8AA024C6560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583785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74C426-F183-719E-D41D-E34171E119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427491"/>
            <a:ext cx="836295" cy="858597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BE55C50E-D4E7-B3AF-F4A2-BFE4849938A7}"/>
              </a:ext>
            </a:extLst>
          </p:cNvPr>
          <p:cNvSpPr txBox="1">
            <a:spLocks/>
          </p:cNvSpPr>
          <p:nvPr/>
        </p:nvSpPr>
        <p:spPr>
          <a:xfrm>
            <a:off x="1066800" y="193825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Node AI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AC50EF-CC97-E00F-83C3-37F478735659}"/>
              </a:ext>
            </a:extLst>
          </p:cNvPr>
          <p:cNvSpPr txBox="1"/>
          <p:nvPr/>
        </p:nvSpPr>
        <p:spPr>
          <a:xfrm>
            <a:off x="1159398" y="1738936"/>
            <a:ext cx="10345838" cy="3415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Donosi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inteligenciju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direktno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uređaje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poput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mikrokontrolera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nosivih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uređaja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pametnih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senzora</a:t>
            </a:r>
            <a:endParaRPr 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TinyML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mali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uređaji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mogu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obavljati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jednostavne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kritične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zadatke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lokalno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čak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offline. 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Prednosti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autonomija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Skalabilnost</a:t>
            </a:r>
            <a:endParaRPr 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privatnost</a:t>
            </a:r>
            <a:endParaRPr 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Ograničenja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složenost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modela</a:t>
            </a:r>
            <a:endParaRPr lang="en-US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179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E07E05-A524-E937-69FF-7A6AFC2016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95575" y="5428155"/>
            <a:ext cx="1495425" cy="8579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AE6336C-D94E-6728-F208-97013C31F6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583785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8A2252-955A-887E-49E6-9257CAC7C9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427491"/>
            <a:ext cx="836295" cy="858597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A4D35B4B-ADA4-BC4F-9817-3248BFE2BDB0}"/>
              </a:ext>
            </a:extLst>
          </p:cNvPr>
          <p:cNvSpPr txBox="1">
            <a:spLocks/>
          </p:cNvSpPr>
          <p:nvPr/>
        </p:nvSpPr>
        <p:spPr>
          <a:xfrm>
            <a:off x="1066800" y="193825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just"/>
            <a:r>
              <a:rPr lang="it-IT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Cloud AI, Edge AI i Node AI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FDE686-DE1F-775C-1F22-5CAE9DF7ABD1}"/>
              </a:ext>
            </a:extLst>
          </p:cNvPr>
          <p:cNvSpPr txBox="1"/>
          <p:nvPr/>
        </p:nvSpPr>
        <p:spPr>
          <a:xfrm>
            <a:off x="1304083" y="2206630"/>
            <a:ext cx="10345838" cy="1687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Kombinacija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ova tri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sloja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omogućava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distribuiranu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inteligenciju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cloud se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bavi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globalnom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analitikom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edge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uređaji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filtriraju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procesiraju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podatke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realnom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vremenu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nodes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omogućavaju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lokalne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autonomne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odluke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8803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EC8E6E-E0FF-72EA-9FB8-D2B9A0F62F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95575" y="5428155"/>
            <a:ext cx="1495425" cy="8579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E31F79-8646-8231-B6A5-D4616A5387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583785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64EA6A-D574-4E47-E12A-827958F1FD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427491"/>
            <a:ext cx="836295" cy="85859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0E90179-E5B2-335F-BCC5-90B89CD80703}"/>
              </a:ext>
            </a:extLst>
          </p:cNvPr>
          <p:cNvSpPr txBox="1">
            <a:spLocks/>
          </p:cNvSpPr>
          <p:nvPr/>
        </p:nvSpPr>
        <p:spPr>
          <a:xfrm>
            <a:off x="1066800" y="193825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just"/>
            <a:r>
              <a:rPr lang="it-IT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Zašto AI prelazi na edge i nodes?</a:t>
            </a:r>
          </a:p>
        </p:txBody>
      </p: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9027B3A5-6104-AC40-C3BD-8A9DB514AF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899075"/>
              </p:ext>
            </p:extLst>
          </p:nvPr>
        </p:nvGraphicFramePr>
        <p:xfrm>
          <a:off x="1371600" y="2032265"/>
          <a:ext cx="9267826" cy="284988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376439">
                  <a:extLst>
                    <a:ext uri="{9D8B030D-6E8A-4147-A177-3AD203B41FA5}">
                      <a16:colId xmlns:a16="http://schemas.microsoft.com/office/drawing/2014/main" val="3868762369"/>
                    </a:ext>
                  </a:extLst>
                </a:gridCol>
                <a:gridCol w="6891387">
                  <a:extLst>
                    <a:ext uri="{9D8B030D-6E8A-4147-A177-3AD203B41FA5}">
                      <a16:colId xmlns:a16="http://schemas.microsoft.com/office/drawing/2014/main" val="113781651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</a:rPr>
                        <a:t>Prednosti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</a:rPr>
                        <a:t>usljed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</a:rPr>
                        <a:t>pomaka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 AI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</a:rPr>
                        <a:t>obrade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</a:rPr>
                        <a:t>bliže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</a:rPr>
                        <a:t>uređajima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 :</a:t>
                      </a:r>
                      <a:endParaRPr lang="en-US" sz="2400" dirty="0">
                        <a:solidFill>
                          <a:schemeClr val="bg1"/>
                        </a:solidFill>
                        <a:latin typeface="Bahnschrift SemiBold Condensed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251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Smanjena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latencija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Brz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odgovor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je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ključan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u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autonomnim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sistemima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ili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industrijskoj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robotici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695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Nezavisnost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od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mreže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Uređaji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ostaju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operativni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čak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bez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interneta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0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Privatnost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sigurnost</a:t>
                      </a:r>
                      <a:endParaRPr lang="en-US" dirty="0">
                        <a:solidFill>
                          <a:srgbClr val="002060"/>
                        </a:solidFill>
                        <a:latin typeface="Bahnschrift SemiBold Condensed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Osjetljivi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podaci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ostaju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lokalno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234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Efikasnost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protoka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troškova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Samo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sažeti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podaci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idu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u cloud,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štedeći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bandwidth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energiju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065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Skalabilnost</a:t>
                      </a:r>
                      <a:endParaRPr lang="en-US" dirty="0">
                        <a:solidFill>
                          <a:srgbClr val="002060"/>
                        </a:solidFill>
                        <a:latin typeface="Bahnschrift SemiBold Condensed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Inteligencija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se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raspoređuje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hiljade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uređaja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omogućavajući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personalizovane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odluke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lakše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dodavanje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novih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Bahnschrift SemiBold 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čvorova</a:t>
                      </a:r>
                      <a:endParaRPr lang="en-US" dirty="0">
                        <a:solidFill>
                          <a:srgbClr val="002060"/>
                        </a:solidFill>
                        <a:latin typeface="Bahnschrift SemiBold Condensed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851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596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B929AB-EB09-789C-8227-AFDD3C4D5A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95575" y="5428155"/>
            <a:ext cx="1495425" cy="8579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59EF63-F55D-C028-FCB8-99029B9FD8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583785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2185BC-A915-D654-33D2-B3F8A36BA7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427491"/>
            <a:ext cx="836295" cy="85859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58EAE5B-295A-15B4-D9E2-2A26C8791100}"/>
              </a:ext>
            </a:extLst>
          </p:cNvPr>
          <p:cNvSpPr txBox="1">
            <a:spLocks/>
          </p:cNvSpPr>
          <p:nvPr/>
        </p:nvSpPr>
        <p:spPr>
          <a:xfrm>
            <a:off x="1066800" y="193825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just"/>
            <a:r>
              <a:rPr lang="it-IT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Zašto AI prelazi na edge i nodes?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0D6887-A628-5F5F-A880-081A9D4E3485}"/>
              </a:ext>
            </a:extLst>
          </p:cNvPr>
          <p:cNvSpPr txBox="1"/>
          <p:nvPr/>
        </p:nvSpPr>
        <p:spPr>
          <a:xfrm>
            <a:off x="1932622" y="2052488"/>
            <a:ext cx="724852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Glavna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ideja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 </a:t>
            </a:r>
            <a:r>
              <a:rPr lang="en-US" sz="2000" dirty="0" err="1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dobijemo</a:t>
            </a:r>
            <a:r>
              <a:rPr lang="en-US" sz="2000" dirty="0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brži</a:t>
            </a:r>
            <a:r>
              <a:rPr lang="en-US" sz="2000" dirty="0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lokalno</a:t>
            </a:r>
            <a:r>
              <a:rPr lang="en-US" sz="2000" dirty="0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autonoman</a:t>
            </a:r>
            <a:r>
              <a:rPr lang="en-US" sz="2000" dirty="0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efikasan</a:t>
            </a:r>
            <a:r>
              <a:rPr lang="en-US" sz="2000" dirty="0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endParaRPr lang="en-US" sz="2000" dirty="0">
              <a:solidFill>
                <a:srgbClr val="00B05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izazov</a:t>
            </a:r>
            <a:r>
              <a:rPr 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optimizacije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ograničeni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hardware.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Alati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poput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TensorFlow Lite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Edge Impulse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razvijeni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upravo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olakšavanje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tranzicije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767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651E4A-1DD9-0C2F-61FC-70EE172359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95575" y="5428155"/>
            <a:ext cx="1495425" cy="8579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418FD5-6C76-381C-C0CE-CBF5EE890F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583785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8B43B5-7CBD-0352-AED1-6762805500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427491"/>
            <a:ext cx="836295" cy="85859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985A287-190D-432C-82FE-0C99DA7B83E8}"/>
              </a:ext>
            </a:extLst>
          </p:cNvPr>
          <p:cNvSpPr txBox="1">
            <a:spLocks/>
          </p:cNvSpPr>
          <p:nvPr/>
        </p:nvSpPr>
        <p:spPr>
          <a:xfrm>
            <a:off x="1066800" y="193825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just"/>
            <a:r>
              <a:rPr lang="it-IT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TensorFlow u AIoT sistemima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AFAE34-268F-6617-5BAD-07F04C8B4D41}"/>
              </a:ext>
            </a:extLst>
          </p:cNvPr>
          <p:cNvSpPr txBox="1"/>
          <p:nvPr/>
        </p:nvSpPr>
        <p:spPr>
          <a:xfrm>
            <a:off x="1932622" y="2390775"/>
            <a:ext cx="72485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jedan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najpoznatijih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open-source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frameworka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mašinsko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učenje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posebno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pogodan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treniranje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neuronskih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mreža</a:t>
            </a:r>
            <a:endParaRPr 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Razvijen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strane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Google-a,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koristi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moćnim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računarima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cloud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serverima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gdje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treniraju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veliki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koji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zahtijevaju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značajne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resurse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146" name="Picture 2" descr="The Absolute Guide to TensorFlow | Paperspace Blog">
            <a:extLst>
              <a:ext uri="{FF2B5EF4-FFF2-40B4-BE49-F238E27FC236}">
                <a16:creationId xmlns:a16="http://schemas.microsoft.com/office/drawing/2014/main" id="{AE1D4A6C-6A05-F2C3-8422-85AD98544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591" y="95250"/>
            <a:ext cx="2963333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C1869B-3F84-603A-F115-D2E82F0F21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95575" y="5342430"/>
            <a:ext cx="1495425" cy="8579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3CB5FF-98E6-C35D-E477-290AE37AD5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498060"/>
            <a:ext cx="2594512" cy="7023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AE12F5-DB6B-5192-A8F3-D12101A7AE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341766"/>
            <a:ext cx="836295" cy="858597"/>
          </a:xfrm>
          <a:prstGeom prst="rect">
            <a:avLst/>
          </a:prstGeom>
        </p:spPr>
      </p:pic>
      <p:pic>
        <p:nvPicPr>
          <p:cNvPr id="10" name="Picture 2" descr="The Absolute Guide to TensorFlow | Paperspace Blog">
            <a:extLst>
              <a:ext uri="{FF2B5EF4-FFF2-40B4-BE49-F238E27FC236}">
                <a16:creationId xmlns:a16="http://schemas.microsoft.com/office/drawing/2014/main" id="{BB93FC89-38A2-5104-F1B0-9A0E9BEAF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591" y="9525"/>
            <a:ext cx="2963333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011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EB9F8988-00E2-08E2-7BFC-8AF434B35EB5}"/>
              </a:ext>
            </a:extLst>
          </p:cNvPr>
          <p:cNvSpPr txBox="1">
            <a:spLocks/>
          </p:cNvSpPr>
          <p:nvPr/>
        </p:nvSpPr>
        <p:spPr>
          <a:xfrm>
            <a:off x="1066800" y="193825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just"/>
            <a:r>
              <a:rPr lang="it-IT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TensorFlow u AIoT sistemima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708981-FA5A-DA5B-A8AF-0F62EEBC86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95575" y="5342430"/>
            <a:ext cx="1495425" cy="8579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D6ABB4-1548-A499-4E40-C49028C993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498060"/>
            <a:ext cx="2594512" cy="7023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AFD0F3-A6D7-A8FE-6444-E62A494580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341766"/>
            <a:ext cx="836295" cy="858597"/>
          </a:xfrm>
          <a:prstGeom prst="rect">
            <a:avLst/>
          </a:prstGeom>
        </p:spPr>
      </p:pic>
      <p:pic>
        <p:nvPicPr>
          <p:cNvPr id="6" name="Picture 2" descr="The Absolute Guide to TensorFlow | Paperspace Blog">
            <a:extLst>
              <a:ext uri="{FF2B5EF4-FFF2-40B4-BE49-F238E27FC236}">
                <a16:creationId xmlns:a16="http://schemas.microsoft.com/office/drawing/2014/main" id="{B7D95F03-955A-C2F8-7420-459011CBA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591" y="9525"/>
            <a:ext cx="2963333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67CD82-167C-78F2-9133-6BF4AC58497C}"/>
              </a:ext>
            </a:extLst>
          </p:cNvPr>
          <p:cNvSpPr txBox="1"/>
          <p:nvPr/>
        </p:nvSpPr>
        <p:spPr>
          <a:xfrm>
            <a:off x="1932622" y="2390775"/>
            <a:ext cx="72485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AIoT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sistemima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TensorFlow se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najčešće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koristi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višem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sloju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u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oblaku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snažnijim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edge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uređajima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da bi se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trenirali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podacima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prikupljenim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IoT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uređaja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Nakon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toga,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mogu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spustiti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manje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uređaje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radi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izvršavanja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standardni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TensorFlow je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prezahtjevan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direktno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pokretanje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većini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IoT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uređaja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E1B776-27A8-423C-CB73-D01A2F8981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4" y="5342430"/>
            <a:ext cx="1495425" cy="85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778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98F67D0F-5555-10B4-BCFD-59CEF234D4EB}"/>
              </a:ext>
            </a:extLst>
          </p:cNvPr>
          <p:cNvSpPr txBox="1">
            <a:spLocks/>
          </p:cNvSpPr>
          <p:nvPr/>
        </p:nvSpPr>
        <p:spPr>
          <a:xfrm>
            <a:off x="1066800" y="138308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just"/>
            <a:r>
              <a:rPr lang="it-IT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TensorFlowLite u AIoT sistemima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06637A-27E5-2D83-9396-3E53F40B5E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442543"/>
            <a:ext cx="2594512" cy="7023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B7259C-A34D-4D84-D8AB-45099D369A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286249"/>
            <a:ext cx="836295" cy="8585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619843-0F14-E39B-6A49-BF6023D15BAB}"/>
              </a:ext>
            </a:extLst>
          </p:cNvPr>
          <p:cNvSpPr txBox="1"/>
          <p:nvPr/>
        </p:nvSpPr>
        <p:spPr>
          <a:xfrm>
            <a:off x="1326672" y="1773776"/>
            <a:ext cx="991844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optimizovana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verzija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TensorFlow-a za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mobilne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ugrađene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uređaje</a:t>
            </a:r>
            <a:endParaRPr lang="en-US" alt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Omogućava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pokretanje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modela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niskom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latencijom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malom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potrošnjom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memorije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energije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Modeli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se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konvertuju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u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kompaktni</a:t>
            </a:r>
            <a:r>
              <a:rPr kumimoji="0" lang="en-US" altLang="en-US" sz="2000" b="1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1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.</a:t>
            </a:r>
            <a:r>
              <a:rPr kumimoji="0" lang="en-US" altLang="en-US" sz="2000" b="1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tflite</a:t>
            </a:r>
            <a:r>
              <a:rPr kumimoji="0" lang="en-US" altLang="en-US" sz="2000" b="1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format</a:t>
            </a:r>
          </a:p>
          <a:p>
            <a:pPr lvl="8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                  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njihovo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izvođenje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uređajima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ograničenim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resursima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održava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razne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platforme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: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Android/iOS,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Linux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(Raspberry Pi),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mikrokontrolere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bez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operativnog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sistema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(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TFLite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for Microcontrollers)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Runtime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može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koristiti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hardverske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akceleratore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:</a:t>
            </a:r>
          </a:p>
          <a:p>
            <a:pPr marL="1714500" lvl="3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GPU,TPU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ili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specijalne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instrukcije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za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ubrzanje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modela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CEEEAC-9AD2-E296-5507-102886B7C3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4" y="5286913"/>
            <a:ext cx="1495425" cy="857933"/>
          </a:xfrm>
          <a:prstGeom prst="rect">
            <a:avLst/>
          </a:prstGeom>
        </p:spPr>
      </p:pic>
      <p:pic>
        <p:nvPicPr>
          <p:cNvPr id="11268" name="Picture 4" descr="Announcing TensorFlow Lite - Google Developers Blog">
            <a:extLst>
              <a:ext uri="{FF2B5EF4-FFF2-40B4-BE49-F238E27FC236}">
                <a16:creationId xmlns:a16="http://schemas.microsoft.com/office/drawing/2014/main" id="{108D1532-335A-A1C8-BCC9-8B7A8833F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096" y="288156"/>
            <a:ext cx="3722444" cy="57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777DE70-C568-DF0C-AECA-4E3D9FFFEEE2}"/>
              </a:ext>
            </a:extLst>
          </p:cNvPr>
          <p:cNvCxnSpPr/>
          <p:nvPr/>
        </p:nvCxnSpPr>
        <p:spPr>
          <a:xfrm>
            <a:off x="5554494" y="2519464"/>
            <a:ext cx="541506" cy="1750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1711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942132AF-3E64-C679-A9C9-DE6796523568}"/>
              </a:ext>
            </a:extLst>
          </p:cNvPr>
          <p:cNvSpPr txBox="1">
            <a:spLocks/>
          </p:cNvSpPr>
          <p:nvPr/>
        </p:nvSpPr>
        <p:spPr>
          <a:xfrm>
            <a:off x="1066800" y="138308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just"/>
            <a:r>
              <a:rPr lang="it-IT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TensorFlowLite u AIoT sistemima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0BA977-E1BF-1BE7-0715-5CE843BA1A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442543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70B7E4-9405-50E8-CE9A-9FF0E42861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286249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21A44D-3A9B-0E5A-6445-37405A4725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4" y="5286913"/>
            <a:ext cx="1495425" cy="857933"/>
          </a:xfrm>
          <a:prstGeom prst="rect">
            <a:avLst/>
          </a:prstGeom>
        </p:spPr>
      </p:pic>
      <p:pic>
        <p:nvPicPr>
          <p:cNvPr id="6" name="Picture 4" descr="Announcing TensorFlow Lite - Google Developers Blog">
            <a:extLst>
              <a:ext uri="{FF2B5EF4-FFF2-40B4-BE49-F238E27FC236}">
                <a16:creationId xmlns:a16="http://schemas.microsoft.com/office/drawing/2014/main" id="{56E308F1-8E42-5B7C-AD0D-4CF3B0FE9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096" y="288156"/>
            <a:ext cx="3722444" cy="57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AA4717-3C20-F1D6-7FC5-60D0A042B989}"/>
              </a:ext>
            </a:extLst>
          </p:cNvPr>
          <p:cNvSpPr txBox="1"/>
          <p:nvPr/>
        </p:nvSpPr>
        <p:spPr>
          <a:xfrm>
            <a:off x="1326672" y="1773776"/>
            <a:ext cx="99184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omogućava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optimizaciju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modela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kroz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kvantizaciju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pruning,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što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smanjuje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veličinu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modela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ubrzava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izvođenje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uz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minimalan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gubitak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tačnosti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alt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primjer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model od 100 MB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može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se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kvantizovati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manje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od 25 MB.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Tako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se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velike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neuronske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mreže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“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stisnu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”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dovoljno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da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rade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uređajima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vrlo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ograničenim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memorijskim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energetskim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resursima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alt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Kroz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TFLite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trenirani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TensorFlow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modeli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mogu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živjeti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izvoditi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inference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lokalno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što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omogućava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real-time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odluke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autonomiju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595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8F95D52B-F9DF-593E-5C0D-D591741D609C}"/>
              </a:ext>
            </a:extLst>
          </p:cNvPr>
          <p:cNvSpPr txBox="1">
            <a:spLocks/>
          </p:cNvSpPr>
          <p:nvPr/>
        </p:nvSpPr>
        <p:spPr>
          <a:xfrm>
            <a:off x="1066800" y="138308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just"/>
            <a:r>
              <a:rPr lang="it-IT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TensorFlowLite u AIoT sistemima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3E4A53-2623-09CD-20A4-619658066F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442543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30A1DC-9143-53C2-F7AE-0A45CC0528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286249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FA2C08-F0ED-1E8E-23E2-D70832972E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4" y="5286913"/>
            <a:ext cx="1495425" cy="857933"/>
          </a:xfrm>
          <a:prstGeom prst="rect">
            <a:avLst/>
          </a:prstGeom>
        </p:spPr>
      </p:pic>
      <p:pic>
        <p:nvPicPr>
          <p:cNvPr id="6" name="Picture 4" descr="Announcing TensorFlow Lite - Google Developers Blog">
            <a:extLst>
              <a:ext uri="{FF2B5EF4-FFF2-40B4-BE49-F238E27FC236}">
                <a16:creationId xmlns:a16="http://schemas.microsoft.com/office/drawing/2014/main" id="{3F670FBB-4FD0-94ED-CAF0-4852F78FC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096" y="288156"/>
            <a:ext cx="3722444" cy="57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753983-B439-6B33-A5E2-644DB13A7877}"/>
              </a:ext>
            </a:extLst>
          </p:cNvPr>
          <p:cNvSpPr txBox="1"/>
          <p:nvPr/>
        </p:nvSpPr>
        <p:spPr>
          <a:xfrm>
            <a:off x="1383822" y="2083958"/>
            <a:ext cx="991844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Primjeri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: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senzore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vibracija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koji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lokalno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prepoznaju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anomalije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motora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pametne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satove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koji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analiziraju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puls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ili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mikrokontrolere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koji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prepoznaju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glasovne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komande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bez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slanja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podataka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u cloud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TFLite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je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postao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standard za on-device AI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jer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omogućava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prelazak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iz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laboratorije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u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stvarni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svijet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ugrađenih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3067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EEA6163E-B5A9-8E11-9CFB-13FF0B176576}"/>
              </a:ext>
            </a:extLst>
          </p:cNvPr>
          <p:cNvSpPr txBox="1">
            <a:spLocks/>
          </p:cNvSpPr>
          <p:nvPr/>
        </p:nvSpPr>
        <p:spPr>
          <a:xfrm>
            <a:off x="1066800" y="138308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just"/>
            <a:r>
              <a:rPr lang="it-IT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Edge Impulse –ubrzavanje ugrađene AI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D84948-9D39-8088-082F-97C7C1C3DD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442543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2DF6C8-909E-B127-541B-4051C88A71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286249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FCF46D-BA13-6CC4-14D0-FF37C3BCA0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4" y="5286913"/>
            <a:ext cx="1495425" cy="857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4F96C1-8203-71CF-2578-27966380B2E0}"/>
              </a:ext>
            </a:extLst>
          </p:cNvPr>
          <p:cNvSpPr txBox="1"/>
          <p:nvPr/>
        </p:nvSpPr>
        <p:spPr>
          <a:xfrm>
            <a:off x="1354639" y="1851591"/>
            <a:ext cx="991844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latforma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koja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olakšava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izgradnju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AI/ML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rješenja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za IoT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ugrađene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uređaje</a:t>
            </a:r>
            <a:endParaRPr lang="en-US" alt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Omogućava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end-to-end workflow: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prikupljanje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označavanje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podataka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obradu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feature engineering,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kreiranje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treniranje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modela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testiranje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deployment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ciljne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oristi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koncept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“impulse”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koji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definiše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kako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se od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sirovih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podataka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dolazi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do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predikcije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Uključuje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vizuelne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blokove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za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obradu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signala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različite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algoritme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što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omogućava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brzo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prototipiranje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bez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dubokog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programerskog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znanja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Napredni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korisnici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mogu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koristiti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expert mode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direktno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modificirati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TensorFlow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kod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</p:txBody>
      </p:sp>
      <p:pic>
        <p:nvPicPr>
          <p:cNvPr id="13316" name="Picture 4" descr="Edge Impulse | MistyWest">
            <a:extLst>
              <a:ext uri="{FF2B5EF4-FFF2-40B4-BE49-F238E27FC236}">
                <a16:creationId xmlns:a16="http://schemas.microsoft.com/office/drawing/2014/main" id="{80DC13DE-4FA2-9F7D-1609-C5E10274B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151" y="139013"/>
            <a:ext cx="3086911" cy="127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619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6704FEDD-B7FA-BCA0-9F2D-27FC1B6704C5}"/>
              </a:ext>
            </a:extLst>
          </p:cNvPr>
          <p:cNvSpPr txBox="1">
            <a:spLocks/>
          </p:cNvSpPr>
          <p:nvPr/>
        </p:nvSpPr>
        <p:spPr>
          <a:xfrm>
            <a:off x="1066800" y="138308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just"/>
            <a:r>
              <a:rPr lang="it-IT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Edge Impulse –ubrzavanje ugrađene AI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71761E-273A-020D-5241-AD9A86B486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442543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419AF6-DD30-52FC-1612-BA86A8B520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286249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4D5945-AB9C-B8DE-D22F-BB281F0A02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4" y="5286913"/>
            <a:ext cx="1495425" cy="857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F1A83E-9E3F-90F5-08B2-842E5B80C719}"/>
              </a:ext>
            </a:extLst>
          </p:cNvPr>
          <p:cNvSpPr txBox="1"/>
          <p:nvPr/>
        </p:nvSpPr>
        <p:spPr>
          <a:xfrm>
            <a:off x="1393549" y="2123965"/>
            <a:ext cx="99184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Jedna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od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glavnih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prednosti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: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automatska</a:t>
            </a:r>
            <a:r>
              <a:rPr lang="en-US" altLang="en-US" sz="2000" dirty="0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optimizacija</a:t>
            </a:r>
            <a:r>
              <a:rPr lang="en-US" altLang="en-US" sz="2000" dirty="0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–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platforma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generiše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kod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spreman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za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različite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hardvere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uključujući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mikrokontrolere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Linux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što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značajno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štedi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vrijeme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Integracija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širokim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spektrom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senzora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razvojnih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ploča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omogućava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jednostavan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deploy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modela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edge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uređaje</a:t>
            </a:r>
            <a:endParaRPr lang="en-US" alt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Platforma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takođe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podržava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iteraciju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MLOps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pristup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–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moguće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je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kontinuirano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dodavati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podatke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trenirati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modele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update-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ovati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uređaje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</p:txBody>
      </p:sp>
      <p:pic>
        <p:nvPicPr>
          <p:cNvPr id="7" name="Picture 4" descr="Edge Impulse | MistyWest">
            <a:extLst>
              <a:ext uri="{FF2B5EF4-FFF2-40B4-BE49-F238E27FC236}">
                <a16:creationId xmlns:a16="http://schemas.microsoft.com/office/drawing/2014/main" id="{8EDD6814-9688-239C-E8A6-3C229036F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151" y="139013"/>
            <a:ext cx="3086911" cy="127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635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Edge Impulse | MistyWest">
            <a:extLst>
              <a:ext uri="{FF2B5EF4-FFF2-40B4-BE49-F238E27FC236}">
                <a16:creationId xmlns:a16="http://schemas.microsoft.com/office/drawing/2014/main" id="{B894776D-DC7C-615E-8F83-A2118E9B0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151" y="139013"/>
            <a:ext cx="3086911" cy="127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4">
            <a:extLst>
              <a:ext uri="{FF2B5EF4-FFF2-40B4-BE49-F238E27FC236}">
                <a16:creationId xmlns:a16="http://schemas.microsoft.com/office/drawing/2014/main" id="{D0B88064-4E90-19CB-D67C-3C06F269A872}"/>
              </a:ext>
            </a:extLst>
          </p:cNvPr>
          <p:cNvSpPr txBox="1">
            <a:spLocks/>
          </p:cNvSpPr>
          <p:nvPr/>
        </p:nvSpPr>
        <p:spPr>
          <a:xfrm>
            <a:off x="1066800" y="70214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just"/>
            <a:r>
              <a:rPr lang="it-IT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Edge Impulse –ubrzavanje ugrađene AI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3F1BE2-365C-01B5-41F1-3AD23D1DE8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374449"/>
            <a:ext cx="2594512" cy="7023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DFBCEB-6A63-3616-1418-0651F90D77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218155"/>
            <a:ext cx="836295" cy="858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8AF718-65E2-9FE2-8C95-E6DBDE2DA2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4" y="5218819"/>
            <a:ext cx="1495425" cy="8579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8E6279-36CE-0152-8F75-ECF4A3375D0B}"/>
              </a:ext>
            </a:extLst>
          </p:cNvPr>
          <p:cNvSpPr txBox="1"/>
          <p:nvPr/>
        </p:nvSpPr>
        <p:spPr>
          <a:xfrm>
            <a:off x="1393549" y="1861975"/>
            <a:ext cx="991844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 err="1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Prednosti</a:t>
            </a:r>
            <a:r>
              <a:rPr lang="en-US" altLang="en-US" sz="2000" dirty="0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: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brzina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prototipiranja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hardware-agnostic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pristup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optimizacija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za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memoriju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brzinu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podrška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zajednice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edukativnih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resursa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Ograničenja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: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zavisnost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od cloud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platforme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određena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ograničenja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u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fleksibilnosti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za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nestandardne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licencna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ograničenja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u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besplatnoj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verziji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787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Edge Impulse | MistyWest">
            <a:extLst>
              <a:ext uri="{FF2B5EF4-FFF2-40B4-BE49-F238E27FC236}">
                <a16:creationId xmlns:a16="http://schemas.microsoft.com/office/drawing/2014/main" id="{969CAC12-9683-E890-7751-1886D2F98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151" y="139013"/>
            <a:ext cx="3086911" cy="127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702E2AFD-1D91-BBAC-39F3-84F5EB49F22B}"/>
              </a:ext>
            </a:extLst>
          </p:cNvPr>
          <p:cNvSpPr txBox="1">
            <a:spLocks/>
          </p:cNvSpPr>
          <p:nvPr/>
        </p:nvSpPr>
        <p:spPr>
          <a:xfrm>
            <a:off x="1066800" y="70214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just"/>
            <a:r>
              <a:rPr lang="it-IT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Edge Impulse –ubrzavanje ugrađene AI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9E6730-36DA-D005-8DE6-453CFA0340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374449"/>
            <a:ext cx="2594512" cy="7023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47EB3C-CD36-5494-A795-64E3188CBF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218155"/>
            <a:ext cx="836295" cy="8585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A11A032-E25C-CD4A-CB68-C41D3D85A4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4" y="5218819"/>
            <a:ext cx="1495425" cy="85793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CED2EB7-EF2B-4E49-A994-67B46AB70C7D}"/>
              </a:ext>
            </a:extLst>
          </p:cNvPr>
          <p:cNvSpPr txBox="1"/>
          <p:nvPr/>
        </p:nvSpPr>
        <p:spPr>
          <a:xfrm>
            <a:off x="1364366" y="2015864"/>
            <a:ext cx="99184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Primjer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praktične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primjene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: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nosivi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koji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detektuje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zvukove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okoline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(pad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osobe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razbijanje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stakla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)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može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biti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razvijen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u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nekoliko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dana, od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prikupljanja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podataka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do firmware-a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spremnog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za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mikrokontroler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–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što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bi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ručno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trajalo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sedmicama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Edge Impulse je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stoga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popularan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alat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za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industriju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akademiju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gdje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je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cilj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brzo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spajanje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AI + IoT, od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prediktivnog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održavanja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mašina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do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nosive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elektronike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7834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0009B663-E79A-6586-356D-B6E25021EBC1}"/>
              </a:ext>
            </a:extLst>
          </p:cNvPr>
          <p:cNvSpPr txBox="1">
            <a:spLocks/>
          </p:cNvSpPr>
          <p:nvPr/>
        </p:nvSpPr>
        <p:spPr>
          <a:xfrm>
            <a:off x="1066800" y="70214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just"/>
            <a:r>
              <a:rPr lang="it-IT" sz="46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Google Codelabs– interaktivni tutorijali za AIoT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F434A5-D6B6-9F5B-5A8F-CDF7E766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374449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9ED2E7-A1C6-E549-3A13-0F1D12E4E1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218155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E95693-2B60-FB6D-D6C8-21A0293D1F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4" y="5218819"/>
            <a:ext cx="1495425" cy="857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2BD771-1D56-9538-E196-7F1B0216C3E1}"/>
              </a:ext>
            </a:extLst>
          </p:cNvPr>
          <p:cNvSpPr txBox="1"/>
          <p:nvPr/>
        </p:nvSpPr>
        <p:spPr>
          <a:xfrm>
            <a:off x="1392941" y="2477529"/>
            <a:ext cx="99184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interaktivni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korak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-po-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korak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tutorijali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koji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omogućavaju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praktično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učenje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tehnologija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uključujući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AI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IoT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Nijesu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isključivo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namijenjeni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AIoT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-u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Ali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postoji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niz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vježbi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koje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pomažu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korisnicima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da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nauče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kako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primijeniti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alate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kao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što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TensorFlow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TensorFlow Lite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edge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node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uređajima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Suština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Codelab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-a je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praktičan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rad: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korisnik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slijedi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detaljna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uputstva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često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uz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sample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kod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odmah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implementira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funkcionalnost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 </a:t>
            </a:r>
          </a:p>
        </p:txBody>
      </p:sp>
      <p:pic>
        <p:nvPicPr>
          <p:cNvPr id="16386" name="Picture 2" descr="google codelabs (my go-to tutorial authoring framework) | by Lester Martin  | Medium">
            <a:extLst>
              <a:ext uri="{FF2B5EF4-FFF2-40B4-BE49-F238E27FC236}">
                <a16:creationId xmlns:a16="http://schemas.microsoft.com/office/drawing/2014/main" id="{8E7BA33E-D851-293E-5506-DF18EB1B3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2170" y="199202"/>
            <a:ext cx="3171420" cy="59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275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AEBA89D7-F3E0-7769-A2F9-93984051F182}"/>
              </a:ext>
            </a:extLst>
          </p:cNvPr>
          <p:cNvSpPr txBox="1">
            <a:spLocks/>
          </p:cNvSpPr>
          <p:nvPr/>
        </p:nvSpPr>
        <p:spPr>
          <a:xfrm>
            <a:off x="1066800" y="70214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just"/>
            <a:r>
              <a:rPr lang="it-IT" sz="46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Google Codelabs– interaktivni tutorijali za AIoT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8CE66E-6AB1-6C30-933F-DE53636617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374449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6A6DB0-A3F0-3346-A376-4F1BD7DC96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218155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1ED3DA-4092-40C1-FF8A-0B178A889D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4" y="5218819"/>
            <a:ext cx="1495425" cy="857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89E767-7FD2-1D32-B373-C6CA484315E6}"/>
              </a:ext>
            </a:extLst>
          </p:cNvPr>
          <p:cNvSpPr txBox="1"/>
          <p:nvPr/>
        </p:nvSpPr>
        <p:spPr>
          <a:xfrm>
            <a:off x="1364366" y="2015864"/>
            <a:ext cx="99184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Primjeri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uključuju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projekte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poput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“AI Magic Wand”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Arduino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pločici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objektno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prepoznavanje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Raspberry Pi-u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ili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klasifikaciju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pokreta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Android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Svaki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tutorijal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pruža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: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teorijski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uvod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praktični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rad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gotov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prototip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što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omogućava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učenje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kroz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iskustvo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alt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alt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Codelabs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pomažu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studentima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hobistima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inženjerima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da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brzo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steknu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samopouzdanje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razumiju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najbolje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prakse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prevaziđu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strah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od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novih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tehnologija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7" name="Picture 2" descr="google codelabs (my go-to tutorial authoring framework) | by Lester Martin  | Medium">
            <a:extLst>
              <a:ext uri="{FF2B5EF4-FFF2-40B4-BE49-F238E27FC236}">
                <a16:creationId xmlns:a16="http://schemas.microsoft.com/office/drawing/2014/main" id="{23CD2A41-F759-471B-72CD-61301DCD7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2170" y="199202"/>
            <a:ext cx="3171420" cy="59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8147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6E09DC3E-1EB8-A6F3-B1B4-62E8FA4C80EB}"/>
              </a:ext>
            </a:extLst>
          </p:cNvPr>
          <p:cNvSpPr txBox="1">
            <a:spLocks/>
          </p:cNvSpPr>
          <p:nvPr/>
        </p:nvSpPr>
        <p:spPr>
          <a:xfrm>
            <a:off x="1066800" y="70214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just"/>
            <a:r>
              <a:rPr lang="it-IT" sz="46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Google Codelabs– interaktivni tutorijali za AIoT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829F0A-B521-B0F2-F4BD-B64719221A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374449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B398DE-C4FB-C9D0-A254-2CA7D24B3A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218155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7D72CF-3366-BF81-B618-CFB33CECE9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4" y="5218819"/>
            <a:ext cx="1495425" cy="857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750839-9C76-7C74-B724-6A473D3A3BA9}"/>
              </a:ext>
            </a:extLst>
          </p:cNvPr>
          <p:cNvSpPr txBox="1"/>
          <p:nvPr/>
        </p:nvSpPr>
        <p:spPr>
          <a:xfrm>
            <a:off x="1392941" y="2305615"/>
            <a:ext cx="99184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takođe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demonstriraju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“AI on the Edge”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kao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praktično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dostižan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koncept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Polaznici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uče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: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kako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mikrokontroleri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mogu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pokretati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ML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modele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kako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koristiti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akceleratore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poput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Edge TPU-a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kako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optimizirati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modele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za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ograničeni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hardware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Organizacije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mogu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koristiti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Codelabs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za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internu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obuku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dok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univerziteti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mogu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kreirati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prilagođene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vodiče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za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specifične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projekte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  <a:endParaRPr lang="en-US" altLang="en-US" sz="2000" dirty="0">
              <a:solidFill>
                <a:srgbClr val="F92D0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</p:txBody>
      </p:sp>
      <p:pic>
        <p:nvPicPr>
          <p:cNvPr id="7" name="Picture 2" descr="google codelabs (my go-to tutorial authoring framework) | by Lester Martin  | Medium">
            <a:extLst>
              <a:ext uri="{FF2B5EF4-FFF2-40B4-BE49-F238E27FC236}">
                <a16:creationId xmlns:a16="http://schemas.microsoft.com/office/drawing/2014/main" id="{A14E1BC3-EB1B-D91C-A171-BEAE995BD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2170" y="199202"/>
            <a:ext cx="3171420" cy="59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808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0BC60E37-F403-F544-F1FF-9F010F958F3E}"/>
              </a:ext>
            </a:extLst>
          </p:cNvPr>
          <p:cNvSpPr txBox="1">
            <a:spLocks/>
          </p:cNvSpPr>
          <p:nvPr/>
        </p:nvSpPr>
        <p:spPr>
          <a:xfrm>
            <a:off x="1066800" y="70214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just"/>
            <a:r>
              <a:rPr lang="pl-PL" sz="46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AI za Nodes &amp; Edge – inteligencija na terenu</a:t>
            </a:r>
            <a:endParaRPr lang="it-IT" sz="46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7AF8D9-4364-EA20-57B4-80B350BDFC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374449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67FB1C-1875-917E-8AFF-D18C84B9DC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218155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1AF6C4-04CD-7771-A385-F331CD7591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4" y="5218819"/>
            <a:ext cx="1495425" cy="857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8A9755-496C-702A-F2D9-14A5B00C17FF}"/>
              </a:ext>
            </a:extLst>
          </p:cNvPr>
          <p:cNvSpPr txBox="1"/>
          <p:nvPr/>
        </p:nvSpPr>
        <p:spPr>
          <a:xfrm>
            <a:off x="1392941" y="2305615"/>
            <a:ext cx="99184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Edge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Node AI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omogućavaju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ugradnju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inteligencije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direktno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u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terenu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blizu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izvora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podataka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Edge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: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snažniji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gateway-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ili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lokalni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računari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(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industrijski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PC, Raspberry Pi, Jetson Nano,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smartfon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),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Node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: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manji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čipovi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poput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mikrokontrolera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nosivih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ili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specijalizovanih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AI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modula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Oba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nivoa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fizički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bliže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podacima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razlikuju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se od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centralnog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cloud-a.</a:t>
            </a:r>
            <a:endParaRPr lang="en-US" altLang="en-US" sz="2000" dirty="0">
              <a:solidFill>
                <a:srgbClr val="F92D0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0733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C7DB4FF6-446B-D419-9F16-62FA7FD051A3}"/>
              </a:ext>
            </a:extLst>
          </p:cNvPr>
          <p:cNvSpPr txBox="1">
            <a:spLocks/>
          </p:cNvSpPr>
          <p:nvPr/>
        </p:nvSpPr>
        <p:spPr>
          <a:xfrm>
            <a:off x="1066801" y="69760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Primjeri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uređaja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(</a:t>
            </a:r>
            <a:r>
              <a:rPr lang="pl-PL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AI za Nodes &amp; Edge</a:t>
            </a:r>
            <a:r>
              <a:rPr 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)</a:t>
            </a:r>
            <a:r>
              <a:rPr lang="pl-PL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6BD384-2B04-2B89-8B25-965BC620BD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374449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E9965E-719E-9691-A3CF-E2DE023396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218155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776A4A-9DB8-CF6F-33C2-55C3D5BD35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4" y="5218819"/>
            <a:ext cx="1495425" cy="857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1C67B7-0771-8BF5-0756-59223897BBC9}"/>
              </a:ext>
            </a:extLst>
          </p:cNvPr>
          <p:cNvSpPr txBox="1"/>
          <p:nvPr/>
        </p:nvSpPr>
        <p:spPr>
          <a:xfrm>
            <a:off x="1354841" y="1826005"/>
            <a:ext cx="519835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Edge: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industrijski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gateway-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Raspberry Pi,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Jetson Nano,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Google Coral,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pametni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telefoni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tableti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Mogu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pokretati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složenije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modele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poput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: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CNN-ova,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RNN-ova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ili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TinyYOLO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za video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signale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u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realnom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vremenu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0AFC8F-9024-EFCA-1B7A-70790A01F96F}"/>
              </a:ext>
            </a:extLst>
          </p:cNvPr>
          <p:cNvSpPr txBox="1"/>
          <p:nvPr/>
        </p:nvSpPr>
        <p:spPr>
          <a:xfrm>
            <a:off x="6991350" y="1897492"/>
            <a:ext cx="420052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</a:rPr>
              <a:t>•     Node: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mikrokontroleri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(Arduino, STM32, ESP32),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specijalizovani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AI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čipovi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,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nosivi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zdravstveni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uređaji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Ovi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uređaji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koriste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TinyML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modele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jednostavne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MLP-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ove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ili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plitke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CNN-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ove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za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prepoznavanje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ključnih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riječi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pokreta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vizuelnih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obrazaca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ili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anomalija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u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senzorima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58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79B99EB7-2908-31CE-7648-9284053BF00D}"/>
              </a:ext>
            </a:extLst>
          </p:cNvPr>
          <p:cNvSpPr txBox="1">
            <a:spLocks/>
          </p:cNvSpPr>
          <p:nvPr/>
        </p:nvSpPr>
        <p:spPr>
          <a:xfrm>
            <a:off x="1066801" y="69760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Vrste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uređaja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(</a:t>
            </a:r>
            <a:r>
              <a:rPr lang="pl-PL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AI za Nodes &amp; Edge</a:t>
            </a:r>
            <a:r>
              <a:rPr 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)</a:t>
            </a:r>
            <a:r>
              <a:rPr lang="pl-PL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E8680-41E3-8BE5-3EE0-C1328972D6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374449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6BF3F0-D875-04D3-AAFE-18E5E7DDA0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218155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884CC9-F858-10B2-3C78-58F50E8DD3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4" y="5218819"/>
            <a:ext cx="1495425" cy="857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D69F21-7350-7FD0-ACE8-274832F8E613}"/>
              </a:ext>
            </a:extLst>
          </p:cNvPr>
          <p:cNvSpPr txBox="1"/>
          <p:nvPr/>
        </p:nvSpPr>
        <p:spPr>
          <a:xfrm>
            <a:off x="1354841" y="1826005"/>
            <a:ext cx="90940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Edge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uređaji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: 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srednje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kompleksni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modeli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za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inferencu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često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optimizovani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kvantizacijom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ili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korištenjem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akceleratora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Node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uređaji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: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TinyML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modeli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od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nekoliko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KB,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oslanjajući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se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pažljivo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projektovane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feature-e (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npr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 FFT,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statistike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),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što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omogućava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da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vrlo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mali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autonomno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donose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odluke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9235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F1093E53-AB5E-7022-0052-822948E617A9}"/>
              </a:ext>
            </a:extLst>
          </p:cNvPr>
          <p:cNvSpPr txBox="1">
            <a:spLocks/>
          </p:cNvSpPr>
          <p:nvPr/>
        </p:nvSpPr>
        <p:spPr>
          <a:xfrm>
            <a:off x="1066801" y="69760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Integracija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benefiti</a:t>
            </a:r>
            <a:r>
              <a:rPr lang="en-US" altLang="en-US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(</a:t>
            </a:r>
            <a:r>
              <a:rPr lang="pl-PL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AI za Nodes &amp; Edge</a:t>
            </a:r>
            <a:r>
              <a:rPr 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)</a:t>
            </a:r>
            <a:r>
              <a:rPr lang="pl-PL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3485E4-3C63-5462-18E5-141C28574F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374449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3542F0-8C36-B658-3719-8A115280D8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218155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1AB836-8E46-52D2-C68F-C8C0FDC7FA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4" y="5218819"/>
            <a:ext cx="1495425" cy="857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D9652A-78C9-8995-FAD1-273D91636164}"/>
              </a:ext>
            </a:extLst>
          </p:cNvPr>
          <p:cNvSpPr txBox="1"/>
          <p:nvPr/>
        </p:nvSpPr>
        <p:spPr>
          <a:xfrm>
            <a:off x="1354841" y="2321008"/>
            <a:ext cx="90940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Većina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AIoT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sistema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koristi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kombinaciju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node, edge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cloud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sloja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Node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vrše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inicijalnu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obradu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Edge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agregira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dodatno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analizira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Cloud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pruža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globalni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uvid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dugoročno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skladištenje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Prednosti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ovakvog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pristupa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uključuju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otpornost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autonomnost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brzu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reakciju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privatnost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skalabilnost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– </a:t>
            </a:r>
            <a:r>
              <a:rPr lang="en-US" altLang="en-US" sz="2000" dirty="0" err="1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hiljade</a:t>
            </a:r>
            <a:r>
              <a:rPr lang="en-US" altLang="en-US" sz="2000" dirty="0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malih</a:t>
            </a:r>
            <a:r>
              <a:rPr lang="en-US" altLang="en-US" sz="2000" dirty="0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AI </a:t>
            </a:r>
            <a:r>
              <a:rPr lang="en-US" altLang="en-US" sz="2000" dirty="0" err="1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instanci</a:t>
            </a:r>
            <a:r>
              <a:rPr lang="en-US" altLang="en-US" sz="2000" dirty="0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rade</a:t>
            </a:r>
            <a:r>
              <a:rPr lang="en-US" altLang="en-US" sz="2000" dirty="0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paralelno</a:t>
            </a:r>
            <a:r>
              <a:rPr lang="en-US" altLang="en-US" sz="2000" dirty="0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distribuirano</a:t>
            </a:r>
            <a:r>
              <a:rPr lang="en-US" altLang="en-US" sz="2000" dirty="0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37809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17AE0A4E-9C24-51EC-E826-D7FE2C3E7441}"/>
              </a:ext>
            </a:extLst>
          </p:cNvPr>
          <p:cNvSpPr txBox="1">
            <a:spLocks/>
          </p:cNvSpPr>
          <p:nvPr/>
        </p:nvSpPr>
        <p:spPr>
          <a:xfrm>
            <a:off x="1066801" y="-15965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Izazovi</a:t>
            </a:r>
            <a:r>
              <a:rPr lang="en-US" altLang="en-US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(</a:t>
            </a:r>
            <a:r>
              <a:rPr lang="pl-PL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AI za Nodes &amp; Edge</a:t>
            </a:r>
            <a:r>
              <a:rPr 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)</a:t>
            </a:r>
            <a:r>
              <a:rPr lang="pl-PL" sz="4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04F466-F5AC-B98A-574D-59E40378FF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288724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A7B8C8-BE0F-10F7-5E47-7BC1C812BF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132430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BF62B4-0332-FE1D-D8F9-A52FEB5F72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4" y="5133094"/>
            <a:ext cx="1495425" cy="857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B3F7D9-980A-8AB0-ECE1-9174A98DF041}"/>
              </a:ext>
            </a:extLst>
          </p:cNvPr>
          <p:cNvSpPr txBox="1"/>
          <p:nvPr/>
        </p:nvSpPr>
        <p:spPr>
          <a:xfrm>
            <a:off x="1354841" y="1997839"/>
            <a:ext cx="96274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Decentralizacija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AI-a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donosi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izazove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: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konzistentnost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update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modela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sigurnost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modela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uređajima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ograničenja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hardware-a.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Inovacije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poput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kvantizacije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neuromorfnih</a:t>
            </a:r>
            <a:r>
              <a:rPr lang="en-US" altLang="en-US" sz="2000" dirty="0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čipova</a:t>
            </a:r>
            <a:r>
              <a:rPr lang="en-US" altLang="en-US" sz="2000" dirty="0">
                <a:solidFill>
                  <a:srgbClr val="00B05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pomažu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da se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prevaziđu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ova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ograničenja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Industrijski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trendovi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pokazuju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snažan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rast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edge AI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tržišta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sa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predviđanjem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da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će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vrijednost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globalnog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tržišta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porasti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sa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~20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milijardi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USD 2023.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~270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milijardi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USD do 2032.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godine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što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potvrđuje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da se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inteligencija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sve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više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seli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ka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kraju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mreže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ka </a:t>
            </a:r>
            <a:r>
              <a:rPr lang="en-US" alt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čvorovima</a:t>
            </a:r>
            <a:r>
              <a:rPr lang="en-US" alt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90998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5E5D88BE-B58F-982A-7212-031726D489D6}"/>
              </a:ext>
            </a:extLst>
          </p:cNvPr>
          <p:cNvSpPr txBox="1">
            <a:spLocks/>
          </p:cNvSpPr>
          <p:nvPr/>
        </p:nvSpPr>
        <p:spPr>
          <a:xfrm>
            <a:off x="1066801" y="-15965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Kako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odabrati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pravi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alat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za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svoj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AIoT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projekat</a:t>
            </a:r>
            <a:endParaRPr lang="en-US" altLang="en-US" sz="48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48B1E0-D528-97CC-F003-C6167FFD85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6" y="5288724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875257-346A-6225-E100-21E8B1456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4" y="5132430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8D5C8D-E3E1-3A73-27C2-F57EABC8A4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4" y="5133094"/>
            <a:ext cx="1495425" cy="857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DF66E9-83C6-16D7-4460-F5870085F1CF}"/>
              </a:ext>
            </a:extLst>
          </p:cNvPr>
          <p:cNvSpPr txBox="1"/>
          <p:nvPr/>
        </p:nvSpPr>
        <p:spPr>
          <a:xfrm>
            <a:off x="1282258" y="2235283"/>
            <a:ext cx="96274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Izbor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alata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za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AIoT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projekat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zavisi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od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više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faktora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: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vrste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tipa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problema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iskustva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tima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ciljeva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prototip</a:t>
            </a:r>
            <a:r>
              <a:rPr lang="sr-Latn-ME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ov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anja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skaliranja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budućeg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održavanja</a:t>
            </a:r>
            <a:r>
              <a:rPr lang="en-US" alt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  <a:endParaRPr lang="en-US" altLang="en-US" sz="2000" dirty="0">
              <a:solidFill>
                <a:srgbClr val="F92D0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6057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AB1CFF9D-E4C8-31EC-C50D-243CB605E842}"/>
              </a:ext>
            </a:extLst>
          </p:cNvPr>
          <p:cNvSpPr txBox="1">
            <a:spLocks/>
          </p:cNvSpPr>
          <p:nvPr/>
        </p:nvSpPr>
        <p:spPr>
          <a:xfrm>
            <a:off x="1066800" y="-101690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Kako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odabrati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pravi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alat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za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svoj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AIoT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projekat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83CEE7-FF82-D8B7-B088-66D10DADA3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2599" y="5202999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F886F5-49BD-6033-8974-D6E7DA94C9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3" y="5046705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EF8282-C79A-AC75-F9CE-652E9ABBC8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3" y="5047369"/>
            <a:ext cx="1495425" cy="857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0B14C2-3836-5267-3601-C21725C753CA}"/>
              </a:ext>
            </a:extLst>
          </p:cNvPr>
          <p:cNvSpPr txBox="1"/>
          <p:nvPr/>
        </p:nvSpPr>
        <p:spPr>
          <a:xfrm>
            <a:off x="515303" y="1835385"/>
            <a:ext cx="5075872" cy="3334503"/>
          </a:xfrm>
          <a:prstGeom prst="rect">
            <a:avLst/>
          </a:prstGeom>
          <a:noFill/>
          <a:ln>
            <a:solidFill>
              <a:srgbClr val="F92D00"/>
            </a:solidFill>
          </a:ln>
        </p:spPr>
        <p:txBody>
          <a:bodyPr wrap="square" rtlCol="0">
            <a:spAutoFit/>
          </a:bodyPr>
          <a:lstStyle/>
          <a:p>
            <a:pPr marL="457200" marR="0" indent="-4572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2000" b="1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Ograničenja</a:t>
            </a:r>
            <a:r>
              <a:rPr lang="en-US" sz="2000" b="1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hardware-a:</a:t>
            </a:r>
            <a:r>
              <a:rPr lang="en-US" sz="20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marR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Snaga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uređaja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diktira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izbor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marR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Mikrokontroleri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malim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RAM-om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zahtijevaju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TinyML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TensorFlow Lite for Microcontrollers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Edge Impulse. </a:t>
            </a:r>
          </a:p>
          <a:p>
            <a:pPr marL="342900" marR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Jači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edge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uređaji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poput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Raspberry Pi, Jetson Nano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Google Coral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mogu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pokretati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veće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koristiti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standardni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TFLite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runtime,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često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akceleratore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(GPU, TPU, NPU).</a:t>
            </a:r>
            <a:endParaRPr lang="en-US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16C07E-3E3D-A6BB-FD3F-FD9E5C92CA7B}"/>
              </a:ext>
            </a:extLst>
          </p:cNvPr>
          <p:cNvSpPr/>
          <p:nvPr/>
        </p:nvSpPr>
        <p:spPr>
          <a:xfrm>
            <a:off x="439489" y="1712202"/>
            <a:ext cx="5223317" cy="3334503"/>
          </a:xfrm>
          <a:prstGeom prst="rect">
            <a:avLst/>
          </a:prstGeom>
          <a:noFill/>
          <a:ln>
            <a:solidFill>
              <a:srgbClr val="F92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9992CA-0CE0-2615-D8FB-69D9EB4D9E5A}"/>
              </a:ext>
            </a:extLst>
          </p:cNvPr>
          <p:cNvSpPr txBox="1"/>
          <p:nvPr/>
        </p:nvSpPr>
        <p:spPr>
          <a:xfrm>
            <a:off x="6799511" y="2151963"/>
            <a:ext cx="50006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</a:rPr>
              <a:t>2. Tip </a:t>
            </a:r>
            <a:r>
              <a:rPr 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</a:rPr>
              <a:t>problema</a:t>
            </a:r>
            <a:r>
              <a:rPr 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F92D00"/>
                </a:solidFill>
                <a:latin typeface="Bahnschrift SemiBold Condensed" panose="020B0502040204020203" pitchFamily="34" charset="0"/>
              </a:rPr>
              <a:t>modela</a:t>
            </a:r>
            <a:r>
              <a:rPr lang="en-US" sz="2000" dirty="0">
                <a:solidFill>
                  <a:srgbClr val="F92D00"/>
                </a:solidFill>
                <a:latin typeface="Bahnschrift SemiBold Condensed" panose="020B0502040204020203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Za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kompjuterski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vid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video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analitiku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preporučuju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se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moćniji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edge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uređaji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dok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audio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ili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senzorske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aplikacije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mogu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raditi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na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node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uređajima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Edge Impulse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nudi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gotove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pipeline za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senzorske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audio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projekte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dok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je za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nestandardne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zadatke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bolje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koristiti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TensorFlow </a:t>
            </a:r>
            <a:r>
              <a:rPr lang="en-US" sz="2000" dirty="0" err="1">
                <a:solidFill>
                  <a:srgbClr val="002060"/>
                </a:solidFill>
                <a:latin typeface="Bahnschrift SemiBold Condensed" panose="020B0502040204020203" pitchFamily="34" charset="0"/>
              </a:rPr>
              <a:t>ručno</a:t>
            </a:r>
            <a:r>
              <a:rPr lang="en-US" sz="2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61A445-9ADF-329C-7502-ACED22F7BB9E}"/>
              </a:ext>
            </a:extLst>
          </p:cNvPr>
          <p:cNvSpPr/>
          <p:nvPr/>
        </p:nvSpPr>
        <p:spPr>
          <a:xfrm>
            <a:off x="6737792" y="2066053"/>
            <a:ext cx="5070917" cy="2458322"/>
          </a:xfrm>
          <a:prstGeom prst="rect">
            <a:avLst/>
          </a:prstGeom>
          <a:noFill/>
          <a:ln>
            <a:solidFill>
              <a:srgbClr val="F92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B6D714-29F5-7585-B9B2-56BAC7C41A64}"/>
              </a:ext>
            </a:extLst>
          </p:cNvPr>
          <p:cNvSpPr/>
          <p:nvPr/>
        </p:nvSpPr>
        <p:spPr>
          <a:xfrm>
            <a:off x="6799511" y="2199839"/>
            <a:ext cx="5070917" cy="2458322"/>
          </a:xfrm>
          <a:prstGeom prst="rect">
            <a:avLst/>
          </a:prstGeom>
          <a:noFill/>
          <a:ln>
            <a:solidFill>
              <a:srgbClr val="F92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C87F5B71-CF1F-9479-BB8D-DEE85DA80F57}"/>
              </a:ext>
            </a:extLst>
          </p:cNvPr>
          <p:cNvCxnSpPr>
            <a:cxnSpLocks/>
          </p:cNvCxnSpPr>
          <p:nvPr/>
        </p:nvCxnSpPr>
        <p:spPr>
          <a:xfrm>
            <a:off x="5524500" y="1892535"/>
            <a:ext cx="1447800" cy="660165"/>
          </a:xfrm>
          <a:prstGeom prst="curvedConnector3">
            <a:avLst>
              <a:gd name="adj1" fmla="val 50000"/>
            </a:avLst>
          </a:prstGeom>
          <a:ln w="31750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09835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C687DA7B-A235-6A94-273E-72CE13D1D77B}"/>
              </a:ext>
            </a:extLst>
          </p:cNvPr>
          <p:cNvSpPr txBox="1">
            <a:spLocks/>
          </p:cNvSpPr>
          <p:nvPr/>
        </p:nvSpPr>
        <p:spPr>
          <a:xfrm>
            <a:off x="1066800" y="-101690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Kako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odabrati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pravi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alat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za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svoj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AIoT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projekat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61ACF6-4CA1-A933-B10F-832BC000CA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5" y="5202999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69C32F-FF9C-85CD-9A29-CA7004B8DC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3" y="5046705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4177D4-6544-5D11-CD41-9FCD106501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3" y="5047369"/>
            <a:ext cx="1495425" cy="857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2B0073-3BB2-1074-F96E-BF75EE961F5C}"/>
              </a:ext>
            </a:extLst>
          </p:cNvPr>
          <p:cNvSpPr txBox="1"/>
          <p:nvPr/>
        </p:nvSpPr>
        <p:spPr>
          <a:xfrm>
            <a:off x="883970" y="1919358"/>
            <a:ext cx="4813742" cy="2243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Iskustvo</a:t>
            </a:r>
            <a:r>
              <a:rPr lang="en-US" sz="2000" b="1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tima</a:t>
            </a:r>
            <a:r>
              <a:rPr lang="en-US" sz="2000" b="1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Početnicima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Edge Impulse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Google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Codelabs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najbolji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start –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omogućavaju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brzo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sticanje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znanja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prvih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rezultata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Iskusni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ML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inženjeri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mogu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preferirati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ručni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pristup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TFLite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veću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kontrolu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nad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modelom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23AE5B-F4E8-00F1-9FFB-63E4F32D3E34}"/>
              </a:ext>
            </a:extLst>
          </p:cNvPr>
          <p:cNvSpPr/>
          <p:nvPr/>
        </p:nvSpPr>
        <p:spPr>
          <a:xfrm>
            <a:off x="790575" y="1810631"/>
            <a:ext cx="4962525" cy="2352675"/>
          </a:xfrm>
          <a:prstGeom prst="rect">
            <a:avLst/>
          </a:prstGeom>
          <a:noFill/>
          <a:ln>
            <a:solidFill>
              <a:srgbClr val="F92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0E612A-2CE6-C10E-1C2B-F8A9A4EE9C89}"/>
              </a:ext>
            </a:extLst>
          </p:cNvPr>
          <p:cNvSpPr/>
          <p:nvPr/>
        </p:nvSpPr>
        <p:spPr>
          <a:xfrm>
            <a:off x="866775" y="1887913"/>
            <a:ext cx="4962525" cy="2352675"/>
          </a:xfrm>
          <a:prstGeom prst="rect">
            <a:avLst/>
          </a:prstGeom>
          <a:noFill/>
          <a:ln>
            <a:solidFill>
              <a:srgbClr val="F92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3C5FE2-EFF1-EE9E-54D2-3E9E9CA1A6B8}"/>
              </a:ext>
            </a:extLst>
          </p:cNvPr>
          <p:cNvSpPr txBox="1"/>
          <p:nvPr/>
        </p:nvSpPr>
        <p:spPr>
          <a:xfrm>
            <a:off x="6991350" y="1857170"/>
            <a:ext cx="482917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Brzina</a:t>
            </a:r>
            <a:r>
              <a:rPr lang="en-US" sz="2000" b="1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prototipiranja</a:t>
            </a:r>
            <a:r>
              <a:rPr lang="en-US" sz="2000" b="1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vs. 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optimizacija</a:t>
            </a:r>
            <a:r>
              <a:rPr lang="en-US" sz="2000" b="1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brzi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proof-of-concept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idealni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Edge Impulse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gotovi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proizvodno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rješenje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poželjna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ručna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optimizacija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integracija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 firmware,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čemu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koristiti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izvoz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projekata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Edge Impulse-a.</a:t>
            </a:r>
            <a:endParaRPr lang="en-US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71BBB2-6B50-FA23-CDA0-185C2C87D832}"/>
              </a:ext>
            </a:extLst>
          </p:cNvPr>
          <p:cNvSpPr/>
          <p:nvPr/>
        </p:nvSpPr>
        <p:spPr>
          <a:xfrm>
            <a:off x="6924675" y="1889876"/>
            <a:ext cx="4895850" cy="2352675"/>
          </a:xfrm>
          <a:prstGeom prst="rect">
            <a:avLst/>
          </a:prstGeom>
          <a:noFill/>
          <a:ln>
            <a:solidFill>
              <a:srgbClr val="F92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615F24-A9D5-8682-530C-1A9F45C56622}"/>
              </a:ext>
            </a:extLst>
          </p:cNvPr>
          <p:cNvSpPr/>
          <p:nvPr/>
        </p:nvSpPr>
        <p:spPr>
          <a:xfrm>
            <a:off x="6848475" y="1804436"/>
            <a:ext cx="4895850" cy="2352675"/>
          </a:xfrm>
          <a:prstGeom prst="rect">
            <a:avLst/>
          </a:prstGeom>
          <a:noFill/>
          <a:ln>
            <a:solidFill>
              <a:srgbClr val="F92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8497FF2E-0FFA-8C11-F6FD-D0CC192D2278}"/>
              </a:ext>
            </a:extLst>
          </p:cNvPr>
          <p:cNvCxnSpPr>
            <a:cxnSpLocks/>
          </p:cNvCxnSpPr>
          <p:nvPr/>
        </p:nvCxnSpPr>
        <p:spPr>
          <a:xfrm>
            <a:off x="5614988" y="2308145"/>
            <a:ext cx="1524000" cy="411517"/>
          </a:xfrm>
          <a:prstGeom prst="curvedConnector3">
            <a:avLst>
              <a:gd name="adj1" fmla="val 50000"/>
            </a:avLst>
          </a:prstGeom>
          <a:ln w="31750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8766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CD811425-B108-69BD-2B3F-13E87FBAFD51}"/>
              </a:ext>
            </a:extLst>
          </p:cNvPr>
          <p:cNvSpPr txBox="1">
            <a:spLocks/>
          </p:cNvSpPr>
          <p:nvPr/>
        </p:nvSpPr>
        <p:spPr>
          <a:xfrm>
            <a:off x="1066800" y="-101690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Kako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odabrati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pravi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alat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za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svoj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AIoT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sz="4800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projekat</a:t>
            </a:r>
            <a:r>
              <a:rPr lang="en-US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5AA874-192A-24B2-44E2-585ED8BC8B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5" y="5202999"/>
            <a:ext cx="2594512" cy="7023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0A2177-F347-CD13-85ED-BA2A28BD6E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3" y="5046705"/>
            <a:ext cx="836295" cy="858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BE5351-8884-4FA8-9CF9-6A52A798B4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3" y="5047369"/>
            <a:ext cx="1495425" cy="8579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331A7D-C6EC-04AF-56DF-9EFE2B5B3329}"/>
              </a:ext>
            </a:extLst>
          </p:cNvPr>
          <p:cNvSpPr txBox="1"/>
          <p:nvPr/>
        </p:nvSpPr>
        <p:spPr>
          <a:xfrm>
            <a:off x="676275" y="1732176"/>
            <a:ext cx="37814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Održavanje</a:t>
            </a:r>
            <a:r>
              <a:rPr lang="en-US" sz="2000" b="1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skaliranje</a:t>
            </a:r>
            <a:r>
              <a:rPr lang="en-US" sz="2000" b="1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planiraju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redovni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update-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važan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MLOps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pipeline.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Edge Impulse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olakšava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automatizaciju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treniranja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implementaciju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više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target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uređaja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B5A7F7-5F9B-8AD2-DAF7-F1BDD4EB6CF7}"/>
              </a:ext>
            </a:extLst>
          </p:cNvPr>
          <p:cNvSpPr/>
          <p:nvPr/>
        </p:nvSpPr>
        <p:spPr>
          <a:xfrm>
            <a:off x="609599" y="1732176"/>
            <a:ext cx="3781425" cy="2047875"/>
          </a:xfrm>
          <a:prstGeom prst="rect">
            <a:avLst/>
          </a:prstGeom>
          <a:noFill/>
          <a:ln>
            <a:solidFill>
              <a:srgbClr val="F92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D072DB-1A8A-A1B8-FE74-07B913F26A3A}"/>
              </a:ext>
            </a:extLst>
          </p:cNvPr>
          <p:cNvSpPr/>
          <p:nvPr/>
        </p:nvSpPr>
        <p:spPr>
          <a:xfrm>
            <a:off x="563881" y="1641689"/>
            <a:ext cx="3781424" cy="2047875"/>
          </a:xfrm>
          <a:prstGeom prst="rect">
            <a:avLst/>
          </a:prstGeom>
          <a:noFill/>
          <a:ln>
            <a:solidFill>
              <a:srgbClr val="F92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207DAF-FFD4-0FEE-A566-CAF6DF1DD591}"/>
              </a:ext>
            </a:extLst>
          </p:cNvPr>
          <p:cNvSpPr txBox="1"/>
          <p:nvPr/>
        </p:nvSpPr>
        <p:spPr>
          <a:xfrm>
            <a:off x="4743450" y="1641689"/>
            <a:ext cx="31813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sz="2000" b="1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Zajednica</a:t>
            </a:r>
            <a:r>
              <a:rPr lang="en-US" sz="2000" b="1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podrška</a:t>
            </a:r>
            <a:r>
              <a:rPr lang="en-US" sz="2000" b="1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Popularni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hardware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framework-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imaju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bogatu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dokumentaciju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zajednicu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dok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egzotičniji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uređaji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zahtijevaju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više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samostalnog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istraživanja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Codelabs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TensorFlow GitHub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repozitoriji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dragocjeni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izvori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1676AF-7CC8-40C8-7008-F42C544FAE80}"/>
              </a:ext>
            </a:extLst>
          </p:cNvPr>
          <p:cNvSpPr/>
          <p:nvPr/>
        </p:nvSpPr>
        <p:spPr>
          <a:xfrm>
            <a:off x="4676774" y="1562100"/>
            <a:ext cx="3248026" cy="2952750"/>
          </a:xfrm>
          <a:prstGeom prst="rect">
            <a:avLst/>
          </a:prstGeom>
          <a:noFill/>
          <a:ln>
            <a:solidFill>
              <a:srgbClr val="F92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BFAB88-33E2-327C-696F-2A550B80B8B3}"/>
              </a:ext>
            </a:extLst>
          </p:cNvPr>
          <p:cNvSpPr/>
          <p:nvPr/>
        </p:nvSpPr>
        <p:spPr>
          <a:xfrm>
            <a:off x="4722493" y="1615861"/>
            <a:ext cx="3248026" cy="2952750"/>
          </a:xfrm>
          <a:prstGeom prst="rect">
            <a:avLst/>
          </a:prstGeom>
          <a:noFill/>
          <a:ln>
            <a:solidFill>
              <a:srgbClr val="F92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03EE38-E4DA-5952-9F9E-D38B7A3CB1ED}"/>
              </a:ext>
            </a:extLst>
          </p:cNvPr>
          <p:cNvSpPr txBox="1"/>
          <p:nvPr/>
        </p:nvSpPr>
        <p:spPr>
          <a:xfrm>
            <a:off x="8256270" y="1641689"/>
            <a:ext cx="3754756" cy="2470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Specifičnosti</a:t>
            </a:r>
            <a:r>
              <a:rPr lang="en-US" sz="2000" b="1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domene</a:t>
            </a:r>
            <a:r>
              <a:rPr lang="en-US" sz="2000" b="1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 computer vision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specijalizovane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zadatke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mogu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razmotriti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alternativni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framework-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poput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OpenVINO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PyTorch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Mobile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ONNX,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TensorFlow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Edge Impulse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trenutno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pokrivaju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najveći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AIoT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use-case-a.</a:t>
            </a:r>
            <a:endParaRPr lang="en-US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FA4B05-79D9-3AA5-F20D-55FE87DAFBB2}"/>
              </a:ext>
            </a:extLst>
          </p:cNvPr>
          <p:cNvSpPr/>
          <p:nvPr/>
        </p:nvSpPr>
        <p:spPr>
          <a:xfrm>
            <a:off x="8256270" y="1641689"/>
            <a:ext cx="3754756" cy="2470676"/>
          </a:xfrm>
          <a:prstGeom prst="rect">
            <a:avLst/>
          </a:prstGeom>
          <a:noFill/>
          <a:ln>
            <a:solidFill>
              <a:srgbClr val="F92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F2A279-28AF-E0FF-BBDB-723D15F8C7B9}"/>
              </a:ext>
            </a:extLst>
          </p:cNvPr>
          <p:cNvSpPr/>
          <p:nvPr/>
        </p:nvSpPr>
        <p:spPr>
          <a:xfrm>
            <a:off x="8309609" y="1717889"/>
            <a:ext cx="3754756" cy="2470676"/>
          </a:xfrm>
          <a:prstGeom prst="rect">
            <a:avLst/>
          </a:prstGeom>
          <a:noFill/>
          <a:ln>
            <a:solidFill>
              <a:srgbClr val="F92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106BDC04-CC14-0E79-7E4E-2B1E24A4D923}"/>
              </a:ext>
            </a:extLst>
          </p:cNvPr>
          <p:cNvCxnSpPr>
            <a:cxnSpLocks/>
          </p:cNvCxnSpPr>
          <p:nvPr/>
        </p:nvCxnSpPr>
        <p:spPr>
          <a:xfrm>
            <a:off x="3901920" y="3490492"/>
            <a:ext cx="928683" cy="375106"/>
          </a:xfrm>
          <a:prstGeom prst="curvedConnector3">
            <a:avLst>
              <a:gd name="adj1" fmla="val 50000"/>
            </a:avLst>
          </a:prstGeom>
          <a:ln w="31750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Connector: Curved 25">
            <a:extLst>
              <a:ext uri="{FF2B5EF4-FFF2-40B4-BE49-F238E27FC236}">
                <a16:creationId xmlns:a16="http://schemas.microsoft.com/office/drawing/2014/main" id="{17F2DF1B-F4B1-C66E-2513-50CB1F775E27}"/>
              </a:ext>
            </a:extLst>
          </p:cNvPr>
          <p:cNvCxnSpPr>
            <a:cxnSpLocks/>
          </p:cNvCxnSpPr>
          <p:nvPr/>
        </p:nvCxnSpPr>
        <p:spPr>
          <a:xfrm>
            <a:off x="7559516" y="2290520"/>
            <a:ext cx="928683" cy="375106"/>
          </a:xfrm>
          <a:prstGeom prst="curvedConnector3">
            <a:avLst>
              <a:gd name="adj1" fmla="val 50000"/>
            </a:avLst>
          </a:prstGeom>
          <a:ln w="31750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1635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38E36C03-D12C-A149-6212-2725C622534C}"/>
              </a:ext>
            </a:extLst>
          </p:cNvPr>
          <p:cNvSpPr txBox="1">
            <a:spLocks/>
          </p:cNvSpPr>
          <p:nvPr/>
        </p:nvSpPr>
        <p:spPr>
          <a:xfrm>
            <a:off x="1066800" y="-82640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it-IT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Budući trendovi u AIoT i Edge AI</a:t>
            </a:r>
            <a:endParaRPr lang="en-US" altLang="en-US" sz="48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9F86C5-51FF-DE49-5C6E-ACE987F418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5" y="5136324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5B182C-AC57-600D-0705-077721B763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3" y="4980030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7E2539-965A-5D7C-70EA-6738B3EF4B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3" y="4980694"/>
            <a:ext cx="1495425" cy="857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47649C-79AB-9303-BB7A-27276A201E9F}"/>
              </a:ext>
            </a:extLst>
          </p:cNvPr>
          <p:cNvSpPr txBox="1"/>
          <p:nvPr/>
        </p:nvSpPr>
        <p:spPr>
          <a:xfrm>
            <a:off x="939654" y="1585308"/>
            <a:ext cx="10714082" cy="3931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Edge-u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brzo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napreduje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trendovi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koji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oblikuju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budućnost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uključuju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Specijalizovani</a:t>
            </a:r>
            <a:r>
              <a:rPr lang="en-US" sz="2000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AI </a:t>
            </a:r>
            <a:r>
              <a:rPr lang="en-US" sz="2000" dirty="0" err="1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čipovi</a:t>
            </a:r>
            <a:r>
              <a:rPr lang="en-US" sz="2000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akceleratori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NPUs u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pametnim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telefonima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IoT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uređajima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omogućavaju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izvođenje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TinyML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node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uređajima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Neuromorfni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čipovi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donose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izuzetnu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energetsku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efikasnost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Optimizacija</a:t>
            </a:r>
            <a:r>
              <a:rPr lang="en-US" sz="2000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velikih</a:t>
            </a:r>
            <a:r>
              <a:rPr lang="en-US" sz="2000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modela</a:t>
            </a:r>
            <a:r>
              <a:rPr lang="en-US" sz="2000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Kvantizacija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pruning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distilacija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omogućavaju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izvođenje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velikih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njihovih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kompaktnijih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verzija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edge-u. Small-data, small-model AI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postaje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standard.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Federated </a:t>
            </a:r>
            <a:r>
              <a:rPr lang="en-US" sz="2000" dirty="0" err="1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on-device </a:t>
            </a:r>
            <a:r>
              <a:rPr lang="en-US" sz="2000" dirty="0" err="1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učenje</a:t>
            </a:r>
            <a:r>
              <a:rPr lang="en-US" sz="2000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Edge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uređaji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lokalno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treniraju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dijele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parametre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štiteći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privatnost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primjenjuje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telefonima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očekuje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šira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upotreba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IoT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industriji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Standardizacija</a:t>
            </a:r>
            <a:r>
              <a:rPr lang="en-US" sz="2000" b="1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interoperabilnost</a:t>
            </a:r>
            <a:r>
              <a:rPr lang="en-US" sz="2000" b="1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ONNX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slični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formati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omogućavaju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različitih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framework-a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rade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različitim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uređajima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olakšavajući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integraciju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0563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133AC57E-1432-9CB8-7625-0C1C6C461941}"/>
              </a:ext>
            </a:extLst>
          </p:cNvPr>
          <p:cNvSpPr txBox="1">
            <a:spLocks/>
          </p:cNvSpPr>
          <p:nvPr/>
        </p:nvSpPr>
        <p:spPr>
          <a:xfrm>
            <a:off x="1066800" y="-141006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it-IT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Budući trendovi u AIoT i Edge AI</a:t>
            </a:r>
            <a:endParaRPr lang="en-US" altLang="en-US" sz="48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728D2C-80AA-02FD-BF1B-F948BA0E86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5" y="5077958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118EB0-12FF-4445-C2FF-D9AADED46E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3" y="4921664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56A81D-548E-7EA2-0850-ED8B1DC618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3" y="4922328"/>
            <a:ext cx="1495425" cy="857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664DCA-F34A-20A2-2B13-7EC8ADBE2901}"/>
              </a:ext>
            </a:extLst>
          </p:cNvPr>
          <p:cNvSpPr txBox="1"/>
          <p:nvPr/>
        </p:nvSpPr>
        <p:spPr>
          <a:xfrm>
            <a:off x="1007748" y="1205929"/>
            <a:ext cx="10752992" cy="4060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Edge-u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brzo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napreduje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trendovi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koji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oblikuju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budućnost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uključuju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Edge AI u </a:t>
            </a:r>
            <a:r>
              <a:rPr lang="en-US" sz="2000" b="1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kritičnim</a:t>
            </a:r>
            <a:r>
              <a:rPr lang="en-US" sz="2000" b="1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sistemima</a:t>
            </a:r>
            <a:r>
              <a:rPr lang="en-US" sz="2000" b="1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Automobilska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industrija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zdravstvo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industrijska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automatizacija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zahtijevaju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visoku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pouzdanost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verifikaciju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Integracija</a:t>
            </a:r>
            <a:r>
              <a:rPr lang="en-US" sz="2000" b="1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generativne</a:t>
            </a:r>
            <a:r>
              <a:rPr lang="en-US" sz="2000" b="1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AI:</a:t>
            </a:r>
            <a:r>
              <a:rPr lang="en-US" sz="20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Split computing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kompaktniji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generativni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omogućavaju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izvođenje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dijela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edge-u.</a:t>
            </a:r>
            <a:endParaRPr lang="en-US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Razvojni</a:t>
            </a:r>
            <a:r>
              <a:rPr lang="en-US" sz="2000" b="1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alati</a:t>
            </a:r>
            <a:r>
              <a:rPr lang="en-US" sz="2000" b="1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sljedeće</a:t>
            </a:r>
            <a:r>
              <a:rPr lang="en-US" sz="2000" b="1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generacije</a:t>
            </a:r>
            <a:r>
              <a:rPr lang="en-US" sz="2000" b="1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No-code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low-code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platforme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(Edge Impulse,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AutoML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pojednostavljuju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razvoj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omogućavaju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brži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ulazak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AIoT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projekte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Edge-to-Cloud </a:t>
            </a:r>
            <a:r>
              <a:rPr lang="en-US" sz="2000" b="1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sinergija</a:t>
            </a:r>
            <a:r>
              <a:rPr lang="en-US" sz="2000" b="1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Inteligencija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dijeli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adaptivno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lokalni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izvršavaju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većinu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zadataka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dok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cloud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rješava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kompleksnije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slučajeve</a:t>
            </a:r>
            <a:r>
              <a:rPr lang="en-US" sz="18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3819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A9308ABD-6CA5-6D87-D43A-9898DB378273}"/>
              </a:ext>
            </a:extLst>
          </p:cNvPr>
          <p:cNvSpPr txBox="1">
            <a:spLocks/>
          </p:cNvSpPr>
          <p:nvPr/>
        </p:nvSpPr>
        <p:spPr>
          <a:xfrm>
            <a:off x="1066800" y="-169581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it-IT" altLang="en-US" sz="4800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Budući trendovi u AIoT i Edge AI</a:t>
            </a:r>
            <a:endParaRPr lang="en-US" altLang="en-US" sz="48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788B7C-5AE3-C888-9233-506C203219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5" y="5049383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326DE0-B89C-B896-3711-3323C73BAC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3" y="4893089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682ECD-1EE6-D9F8-20E2-6B919997E8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3" y="4893753"/>
            <a:ext cx="1495425" cy="857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53A93A-F6DC-5B26-8554-526927F60980}"/>
              </a:ext>
            </a:extLst>
          </p:cNvPr>
          <p:cNvSpPr txBox="1"/>
          <p:nvPr/>
        </p:nvSpPr>
        <p:spPr>
          <a:xfrm>
            <a:off x="847725" y="2379764"/>
            <a:ext cx="107529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Ovi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trendovi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pokazuju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će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AIoT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sistemi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postajati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sve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inteligentniji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skalabilniji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autonomniji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dok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će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etički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sigurnosni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standardi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postajati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važan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dio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dizajna</a:t>
            </a:r>
            <a:r>
              <a:rPr lang="en-US" sz="3200" dirty="0">
                <a:solidFill>
                  <a:srgbClr val="F92D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solidFill>
                <a:srgbClr val="F92D00"/>
              </a:solidFill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8372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BB9FD756-4B24-F7BF-4052-471FE8176EFB}"/>
              </a:ext>
            </a:extLst>
          </p:cNvPr>
          <p:cNvSpPr txBox="1">
            <a:spLocks/>
          </p:cNvSpPr>
          <p:nvPr/>
        </p:nvSpPr>
        <p:spPr>
          <a:xfrm>
            <a:off x="1066800" y="-101690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Zaklju</a:t>
            </a:r>
            <a:r>
              <a:rPr lang="sr-Latn-ME" altLang="en-US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čak</a:t>
            </a:r>
            <a:endParaRPr lang="en-US" altLang="en-US" sz="48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B085AA-09B3-75DA-343C-60F4D23B60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5" y="5202999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58AE37-25B0-74B1-FBEC-B7E15B2CF0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3" y="5046705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51B39B-E485-61EB-427C-613E1A0EA9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3" y="5047369"/>
            <a:ext cx="1495425" cy="857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A22723-79D7-4FCF-FF02-436A2B7EAE7B}"/>
              </a:ext>
            </a:extLst>
          </p:cNvPr>
          <p:cNvSpPr txBox="1"/>
          <p:nvPr/>
        </p:nvSpPr>
        <p:spPr>
          <a:xfrm>
            <a:off x="1030017" y="1784688"/>
            <a:ext cx="10131965" cy="2824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“AI on the Edge”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više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nije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koncept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već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realnost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transformiše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IoT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inteligentne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aktere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sposobne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autonomno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donošenje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odluka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ME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Latencija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privatnost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efikasnost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pouzdanost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glavni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faktori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prelaska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AI-a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bliže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korisniku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Alati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poput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TensorFlow Lite, Edge Impulse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Google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Codelabs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omogućavaju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razvoj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implementaciju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AI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modela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edge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node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uređajima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skraćujući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razvojni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ciklus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olakšavajući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edukaciju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 </a:t>
            </a:r>
            <a:endParaRPr lang="sr-Latn-ME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Distribuirana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inteligencija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–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kombinacija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node, edge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cloud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sloja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–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pokazuje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se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kao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najefikasnija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najskalabilnija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arhitektura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  <a:endParaRPr lang="sr-Latn-ME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endParaRPr lang="en-US" sz="20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740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7D18F843-1355-1469-029A-68CFB1FA4351}"/>
              </a:ext>
            </a:extLst>
          </p:cNvPr>
          <p:cNvSpPr txBox="1">
            <a:spLocks/>
          </p:cNvSpPr>
          <p:nvPr/>
        </p:nvSpPr>
        <p:spPr>
          <a:xfrm>
            <a:off x="1066800" y="-158642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dirty="0" err="1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Zaklju</a:t>
            </a:r>
            <a:r>
              <a:rPr lang="sr-Latn-ME" altLang="en-US" dirty="0">
                <a:solidFill>
                  <a:srgbClr val="002060"/>
                </a:solidFill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čak</a:t>
            </a:r>
            <a:endParaRPr lang="en-US" altLang="en-US" sz="48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4EBABA-647F-2DE3-416E-96EA290F40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5179745" y="5146047"/>
            <a:ext cx="2594512" cy="702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E9CCEC-7F75-A4C7-C04F-C312DA91C7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8763003" y="4989753"/>
            <a:ext cx="836295" cy="858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70E117-3156-7363-BCFF-EE0FBE518E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681283" y="4990417"/>
            <a:ext cx="1495425" cy="857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B5A3F4-9A30-6DB2-88D3-1D6215167E99}"/>
              </a:ext>
            </a:extLst>
          </p:cNvPr>
          <p:cNvSpPr txBox="1"/>
          <p:nvPr/>
        </p:nvSpPr>
        <p:spPr>
          <a:xfrm>
            <a:off x="993235" y="2016533"/>
            <a:ext cx="1013196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Budućnost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AIoT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-a je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integracija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inteligencije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u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sve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– od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senzora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do 5G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baznih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stanica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  <a:endParaRPr lang="sr-Latn-ME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r-Latn-ME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Ključno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je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pametno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birati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mjesto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obrade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optimizovati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modele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koristiti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odgovarajuće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alate,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balansirajući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brzinu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pouzdanost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sigurnost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 </a:t>
            </a:r>
            <a:endParaRPr lang="sr-Latn-ME" sz="2000" dirty="0"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r-Latn-ME" sz="2000" dirty="0">
              <a:solidFill>
                <a:srgbClr val="002060"/>
              </a:solidFill>
              <a:latin typeface="Bahnschrift SemiBold Condensed" panose="020B0502040204020203" pitchFamily="34" charset="0"/>
              <a:ea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AI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IoT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stapaju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se u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jedinstveni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ekosistem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– </a:t>
            </a:r>
            <a:r>
              <a:rPr lang="en-US" sz="2000" dirty="0" err="1">
                <a:solidFill>
                  <a:srgbClr val="FF000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AIoT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–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gdje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svaki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uređaj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postaje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inteligentni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akter</a:t>
            </a:r>
            <a:r>
              <a:rPr lang="en-US" sz="2000" dirty="0"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</a:rPr>
              <a:t>.</a:t>
            </a:r>
          </a:p>
          <a:p>
            <a:endParaRPr lang="en-US" sz="20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8147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2FD1A6-A26A-8745-8C42-1C06D01031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52089" b="17240"/>
          <a:stretch/>
        </p:blipFill>
        <p:spPr>
          <a:xfrm>
            <a:off x="3805655" y="4358563"/>
            <a:ext cx="5457277" cy="14772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F68CA3-9BBD-7108-6AD5-9823F3B16C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3" t="7161" r="1431" b="15224"/>
          <a:stretch/>
        </p:blipFill>
        <p:spPr>
          <a:xfrm>
            <a:off x="9850055" y="4183068"/>
            <a:ext cx="1780721" cy="18282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BB3E61-6D89-0EA4-8E28-C1F4D7F8C3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3" t="5714" r="29720" b="21712"/>
          <a:stretch/>
        </p:blipFill>
        <p:spPr>
          <a:xfrm>
            <a:off x="274586" y="4183068"/>
            <a:ext cx="3237508" cy="18573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AA82EA-E4C9-4F27-C74A-C3AADAE51454}"/>
              </a:ext>
            </a:extLst>
          </p:cNvPr>
          <p:cNvSpPr txBox="1"/>
          <p:nvPr/>
        </p:nvSpPr>
        <p:spPr>
          <a:xfrm>
            <a:off x="2287237" y="1797784"/>
            <a:ext cx="97702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HVALA NA PA</a:t>
            </a:r>
            <a:r>
              <a:rPr lang="sr-Latn-ME" sz="100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ŽNJI!</a:t>
            </a:r>
            <a:endParaRPr lang="en-US" sz="10000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91625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434</TotalTime>
  <Words>2470</Words>
  <Application>Microsoft Office PowerPoint</Application>
  <PresentationFormat>Widescreen</PresentationFormat>
  <Paragraphs>264</Paragraphs>
  <Slides>37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Bahnschrift SemiBold Condensed</vt:lpstr>
      <vt:lpstr>Calibri</vt:lpstr>
      <vt:lpstr>Calibri Light</vt:lpstr>
      <vt:lpstr>Symbol</vt:lpstr>
      <vt:lpstr>Wingdings</vt:lpstr>
      <vt:lpstr>Retrospect</vt:lpstr>
      <vt:lpstr>PowerPoint Presentation</vt:lpstr>
      <vt:lpstr>PowerPoint Presentation</vt:lpstr>
      <vt:lpstr>Šta su AIoT sistemi?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</cp:revision>
  <dcterms:created xsi:type="dcterms:W3CDTF">2026-01-15T22:29:03Z</dcterms:created>
  <dcterms:modified xsi:type="dcterms:W3CDTF">2026-01-19T00:28:17Z</dcterms:modified>
</cp:coreProperties>
</file>